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66" r:id="rId3"/>
    <p:sldId id="267" r:id="rId4"/>
    <p:sldId id="268" r:id="rId5"/>
    <p:sldId id="270" r:id="rId6"/>
    <p:sldId id="257" r:id="rId7"/>
    <p:sldId id="284" r:id="rId8"/>
    <p:sldId id="1141" r:id="rId9"/>
    <p:sldId id="1143" r:id="rId10"/>
    <p:sldId id="1142" r:id="rId11"/>
    <p:sldId id="1144" r:id="rId12"/>
    <p:sldId id="1145" r:id="rId13"/>
    <p:sldId id="276" r:id="rId14"/>
    <p:sldId id="285" r:id="rId15"/>
    <p:sldId id="271" r:id="rId16"/>
    <p:sldId id="277" r:id="rId17"/>
    <p:sldId id="272" r:id="rId18"/>
    <p:sldId id="275" r:id="rId19"/>
    <p:sldId id="273" r:id="rId20"/>
    <p:sldId id="274" r:id="rId21"/>
    <p:sldId id="279" r:id="rId22"/>
    <p:sldId id="280" r:id="rId23"/>
    <p:sldId id="281" r:id="rId24"/>
    <p:sldId id="1146" r:id="rId25"/>
    <p:sldId id="1147" r:id="rId26"/>
    <p:sldId id="1148" r:id="rId27"/>
    <p:sldId id="1151" r:id="rId28"/>
    <p:sldId id="1150" r:id="rId29"/>
    <p:sldId id="278" r:id="rId30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0000FF"/>
    <a:srgbClr val="000080"/>
    <a:srgbClr val="0F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1.wmf"/><Relationship Id="rId4" Type="http://schemas.openxmlformats.org/officeDocument/2006/relationships/image" Target="../media/image9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09.wmf"/><Relationship Id="rId7" Type="http://schemas.openxmlformats.org/officeDocument/2006/relationships/image" Target="../media/image120.wmf"/><Relationship Id="rId2" Type="http://schemas.openxmlformats.org/officeDocument/2006/relationships/image" Target="../media/image108.wmf"/><Relationship Id="rId1" Type="http://schemas.openxmlformats.org/officeDocument/2006/relationships/image" Target="../media/image116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25.wmf"/><Relationship Id="rId7" Type="http://schemas.openxmlformats.org/officeDocument/2006/relationships/image" Target="../media/image98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97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30.wmf"/><Relationship Id="rId7" Type="http://schemas.openxmlformats.org/officeDocument/2006/relationships/image" Target="../media/image98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97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35.wmf"/><Relationship Id="rId7" Type="http://schemas.openxmlformats.org/officeDocument/2006/relationships/image" Target="../media/image98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97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82.wmf"/><Relationship Id="rId3" Type="http://schemas.openxmlformats.org/officeDocument/2006/relationships/image" Target="../media/image99.wmf"/><Relationship Id="rId7" Type="http://schemas.openxmlformats.org/officeDocument/2006/relationships/image" Target="../media/image141.wmf"/><Relationship Id="rId12" Type="http://schemas.openxmlformats.org/officeDocument/2006/relationships/image" Target="../media/image146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5" Type="http://schemas.openxmlformats.org/officeDocument/2006/relationships/image" Target="../media/image148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Relationship Id="rId14" Type="http://schemas.openxmlformats.org/officeDocument/2006/relationships/image" Target="../media/image14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25.wmf"/><Relationship Id="rId7" Type="http://schemas.openxmlformats.org/officeDocument/2006/relationships/image" Target="../media/image98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97.wmf"/><Relationship Id="rId5" Type="http://schemas.openxmlformats.org/officeDocument/2006/relationships/image" Target="../media/image127.wmf"/><Relationship Id="rId4" Type="http://schemas.openxmlformats.org/officeDocument/2006/relationships/image" Target="../media/image151.wmf"/><Relationship Id="rId9" Type="http://schemas.openxmlformats.org/officeDocument/2006/relationships/image" Target="../media/image13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35.wmf"/><Relationship Id="rId7" Type="http://schemas.openxmlformats.org/officeDocument/2006/relationships/image" Target="../media/image98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97.wmf"/><Relationship Id="rId5" Type="http://schemas.openxmlformats.org/officeDocument/2006/relationships/image" Target="../media/image152.wmf"/><Relationship Id="rId4" Type="http://schemas.openxmlformats.org/officeDocument/2006/relationships/image" Target="../media/image136.wmf"/><Relationship Id="rId9" Type="http://schemas.openxmlformats.org/officeDocument/2006/relationships/image" Target="../media/image1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3" Type="http://schemas.openxmlformats.org/officeDocument/2006/relationships/image" Target="../media/image24.wmf"/><Relationship Id="rId21" Type="http://schemas.openxmlformats.org/officeDocument/2006/relationships/image" Target="../media/image42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wmf"/><Relationship Id="rId16" Type="http://schemas.openxmlformats.org/officeDocument/2006/relationships/image" Target="../media/image37.wmf"/><Relationship Id="rId20" Type="http://schemas.openxmlformats.org/officeDocument/2006/relationships/image" Target="../media/image41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24" Type="http://schemas.openxmlformats.org/officeDocument/2006/relationships/image" Target="../media/image45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23" Type="http://schemas.openxmlformats.org/officeDocument/2006/relationships/image" Target="../media/image44.wmf"/><Relationship Id="rId10" Type="http://schemas.openxmlformats.org/officeDocument/2006/relationships/image" Target="../media/image31.wmf"/><Relationship Id="rId19" Type="http://schemas.openxmlformats.org/officeDocument/2006/relationships/image" Target="../media/image40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Relationship Id="rId22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6.wmf"/><Relationship Id="rId1" Type="http://schemas.openxmlformats.org/officeDocument/2006/relationships/image" Target="../media/image13.wmf"/><Relationship Id="rId4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2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A146D-4F16-4263-9B46-1366874626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FC429-4CCF-489B-BB87-8E079C6F70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EEC1-CA04-4850-A7E9-50B3DD437AB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D16BD-A305-472D-9822-178AD4D05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2174D-FFD3-4282-9C9F-5464D2AB7F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BB4D-E732-4DE2-996A-9430D334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AF8A-E97A-4CC8-9088-4C33D1DE2E1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7108E-F1F6-4D0F-BC28-6F6C035C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26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24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31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35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44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5A42-ABB7-478A-BD80-D7F36902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323EC-1121-4F06-8B92-4F52F91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8268C-56F5-42FB-98BF-7C980091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D4E7D-A71D-49A2-BDEA-A8F6BE5C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5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6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41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1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6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66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8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226F-7E88-41C1-BDD0-ACDAA058A816}" type="datetimeFigureOut">
              <a:rPr lang="ko-KR" altLang="en-US" smtClean="0"/>
              <a:t>2019-10-10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819E-3A94-4162-9C38-D9E378F6333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F3ABA-36B6-4CC6-B047-58FE25D7CA91}"/>
              </a:ext>
            </a:extLst>
          </p:cNvPr>
          <p:cNvSpPr/>
          <p:nvPr userDrawn="1"/>
        </p:nvSpPr>
        <p:spPr>
          <a:xfrm>
            <a:off x="0" y="-1"/>
            <a:ext cx="12192000" cy="997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7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9" Type="http://schemas.openxmlformats.org/officeDocument/2006/relationships/image" Target="../media/image39.wmf"/><Relationship Id="rId3" Type="http://schemas.openxmlformats.org/officeDocument/2006/relationships/oleObject" Target="../embeddings/oleObject7.bin"/><Relationship Id="rId21" Type="http://schemas.openxmlformats.org/officeDocument/2006/relationships/image" Target="../media/image30.wmf"/><Relationship Id="rId34" Type="http://schemas.openxmlformats.org/officeDocument/2006/relationships/oleObject" Target="../embeddings/oleObject22.bin"/><Relationship Id="rId42" Type="http://schemas.openxmlformats.org/officeDocument/2006/relationships/oleObject" Target="../embeddings/oleObject26.bin"/><Relationship Id="rId47" Type="http://schemas.openxmlformats.org/officeDocument/2006/relationships/image" Target="../media/image43.wmf"/><Relationship Id="rId50" Type="http://schemas.openxmlformats.org/officeDocument/2006/relationships/oleObject" Target="../embeddings/oleObject30.bin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33" Type="http://schemas.openxmlformats.org/officeDocument/2006/relationships/image" Target="../media/image36.wmf"/><Relationship Id="rId38" Type="http://schemas.openxmlformats.org/officeDocument/2006/relationships/oleObject" Target="../embeddings/oleObject24.bin"/><Relationship Id="rId46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34.wmf"/><Relationship Id="rId41" Type="http://schemas.openxmlformats.org/officeDocument/2006/relationships/image" Target="../media/image4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37" Type="http://schemas.openxmlformats.org/officeDocument/2006/relationships/image" Target="../media/image38.wmf"/><Relationship Id="rId40" Type="http://schemas.openxmlformats.org/officeDocument/2006/relationships/oleObject" Target="../embeddings/oleObject25.bin"/><Relationship Id="rId45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28" Type="http://schemas.openxmlformats.org/officeDocument/2006/relationships/oleObject" Target="../embeddings/oleObject19.bin"/><Relationship Id="rId36" Type="http://schemas.openxmlformats.org/officeDocument/2006/relationships/oleObject" Target="../embeddings/oleObject23.bin"/><Relationship Id="rId49" Type="http://schemas.openxmlformats.org/officeDocument/2006/relationships/image" Target="../media/image44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9.wmf"/><Relationship Id="rId31" Type="http://schemas.openxmlformats.org/officeDocument/2006/relationships/image" Target="../media/image35.wmf"/><Relationship Id="rId44" Type="http://schemas.openxmlformats.org/officeDocument/2006/relationships/oleObject" Target="../embeddings/oleObject27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3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37.wmf"/><Relationship Id="rId43" Type="http://schemas.openxmlformats.org/officeDocument/2006/relationships/image" Target="../media/image41.wmf"/><Relationship Id="rId48" Type="http://schemas.openxmlformats.org/officeDocument/2006/relationships/oleObject" Target="../embeddings/oleObject29.bin"/><Relationship Id="rId8" Type="http://schemas.openxmlformats.org/officeDocument/2006/relationships/oleObject" Target="../embeddings/oleObject9.bin"/><Relationship Id="rId51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2.wmf"/><Relationship Id="rId4" Type="http://schemas.openxmlformats.org/officeDocument/2006/relationships/image" Target="../media/image54.png"/><Relationship Id="rId9" Type="http://schemas.openxmlformats.org/officeDocument/2006/relationships/image" Target="../media/image55.png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1.wmf"/><Relationship Id="rId18" Type="http://schemas.openxmlformats.org/officeDocument/2006/relationships/image" Target="../media/image72.png"/><Relationship Id="rId26" Type="http://schemas.openxmlformats.org/officeDocument/2006/relationships/image" Target="../media/image66.wmf"/><Relationship Id="rId3" Type="http://schemas.openxmlformats.org/officeDocument/2006/relationships/image" Target="../media/image67.png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71.png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png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0.wmf"/><Relationship Id="rId24" Type="http://schemas.openxmlformats.org/officeDocument/2006/relationships/image" Target="../media/image65.wmf"/><Relationship Id="rId5" Type="http://schemas.openxmlformats.org/officeDocument/2006/relationships/image" Target="../media/image69.png"/><Relationship Id="rId15" Type="http://schemas.openxmlformats.org/officeDocument/2006/relationships/image" Target="../media/image62.wmf"/><Relationship Id="rId23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68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79.png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6.emf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85.e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83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85.emf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89.e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87.w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93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9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wmf"/><Relationship Id="rId11" Type="http://schemas.openxmlformats.org/officeDocument/2006/relationships/image" Target="../media/image97.wmf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94.wmf"/><Relationship Id="rId9" Type="http://schemas.openxmlformats.org/officeDocument/2006/relationships/image" Target="../media/image100.jpeg"/><Relationship Id="rId14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08.wmf"/><Relationship Id="rId26" Type="http://schemas.openxmlformats.org/officeDocument/2006/relationships/image" Target="../media/image112.w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20" Type="http://schemas.openxmlformats.org/officeDocument/2006/relationships/image" Target="../media/image109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81.bin"/><Relationship Id="rId24" Type="http://schemas.openxmlformats.org/officeDocument/2006/relationships/image" Target="../media/image111.wmf"/><Relationship Id="rId32" Type="http://schemas.openxmlformats.org/officeDocument/2006/relationships/image" Target="../media/image115.w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28" Type="http://schemas.openxmlformats.org/officeDocument/2006/relationships/image" Target="../media/image113.wmf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85.bin"/><Relationship Id="rId31" Type="http://schemas.openxmlformats.org/officeDocument/2006/relationships/oleObject" Target="../embeddings/oleObject91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06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89.bin"/><Relationship Id="rId30" Type="http://schemas.openxmlformats.org/officeDocument/2006/relationships/image" Target="../media/image1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9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9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9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42.wmf"/><Relationship Id="rId26" Type="http://schemas.openxmlformats.org/officeDocument/2006/relationships/image" Target="../media/image146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122.bin"/><Relationship Id="rId34" Type="http://schemas.openxmlformats.org/officeDocument/2006/relationships/image" Target="../media/image148.wmf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20.bin"/><Relationship Id="rId25" Type="http://schemas.openxmlformats.org/officeDocument/2006/relationships/oleObject" Target="../embeddings/oleObject124.bin"/><Relationship Id="rId3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29" Type="http://schemas.openxmlformats.org/officeDocument/2006/relationships/image" Target="../media/image149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17.bin"/><Relationship Id="rId24" Type="http://schemas.openxmlformats.org/officeDocument/2006/relationships/image" Target="../media/image145.wmf"/><Relationship Id="rId32" Type="http://schemas.openxmlformats.org/officeDocument/2006/relationships/image" Target="../media/image147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119.bin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82.wmf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25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40.wmf"/><Relationship Id="rId22" Type="http://schemas.openxmlformats.org/officeDocument/2006/relationships/image" Target="../media/image144.w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38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151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9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3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9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5956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Berry Curvature Involvement in the Inverse Faraday Effect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8944" y="3362789"/>
            <a:ext cx="831411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(The response of orbital magnetic moment of time-reversal symmetric materials to a circular driver)  </a:t>
            </a:r>
            <a:endParaRPr lang="ko-KR" altLang="en-US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5AEA0-0172-484A-9AE0-7E4F1E889CF5}"/>
              </a:ext>
            </a:extLst>
          </p:cNvPr>
          <p:cNvSpPr txBox="1"/>
          <p:nvPr/>
        </p:nvSpPr>
        <p:spPr>
          <a:xfrm>
            <a:off x="4178811" y="5025209"/>
            <a:ext cx="3834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Mahmut Sait OKYAY, </a:t>
            </a:r>
            <a:r>
              <a:rPr lang="en-US" dirty="0" err="1"/>
              <a:t>Noejung</a:t>
            </a:r>
            <a:r>
              <a:rPr lang="en-US" dirty="0"/>
              <a:t> Park</a:t>
            </a:r>
          </a:p>
          <a:p>
            <a:pPr algn="ctr"/>
            <a:r>
              <a:rPr lang="en-US" dirty="0"/>
              <a:t>UNIST</a:t>
            </a:r>
          </a:p>
        </p:txBody>
      </p:sp>
    </p:spTree>
    <p:extLst>
      <p:ext uri="{BB962C8B-B14F-4D97-AF65-F5344CB8AC3E}">
        <p14:creationId xmlns:p14="http://schemas.microsoft.com/office/powerpoint/2010/main" val="124062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C48CAC5-7151-4C22-9332-CF34EAC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08342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Notes from Denis</a:t>
            </a:r>
            <a:endParaRPr lang="en-AU" sz="3600" b="1" u="sng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F338E-86FB-443E-988D-A0BC0F3D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155380"/>
            <a:ext cx="10076033" cy="56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0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C48CAC5-7151-4C22-9332-CF34EAC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08342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Comparison: Orbital Term</a:t>
            </a:r>
            <a:endParaRPr lang="en-AU" sz="3600" b="1" u="sng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695A9-8EB4-4790-AD6B-6A118E85E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19" b="44005"/>
          <a:stretch/>
        </p:blipFill>
        <p:spPr>
          <a:xfrm>
            <a:off x="1057982" y="1350386"/>
            <a:ext cx="10076033" cy="39428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D6FED5-03AF-449E-9673-990A3E2C2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36717"/>
              </p:ext>
            </p:extLst>
          </p:nvPr>
        </p:nvGraphicFramePr>
        <p:xfrm>
          <a:off x="2693988" y="2098675"/>
          <a:ext cx="68008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4" imgW="3085920" imgH="431640" progId="Equation.DSMT4">
                  <p:embed/>
                </p:oleObj>
              </mc:Choice>
              <mc:Fallback>
                <p:oleObj name="Equation" r:id="rId4" imgW="308592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D6FED5-03AF-449E-9673-990A3E2C2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2098675"/>
                        <a:ext cx="68008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D4A48E-B0A0-4C3B-835C-3E79395F7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84150"/>
              </p:ext>
            </p:extLst>
          </p:nvPr>
        </p:nvGraphicFramePr>
        <p:xfrm>
          <a:off x="636588" y="3338513"/>
          <a:ext cx="109204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6" imgW="5994360" imgH="431640" progId="Equation.DSMT4">
                  <p:embed/>
                </p:oleObj>
              </mc:Choice>
              <mc:Fallback>
                <p:oleObj name="Equation" r:id="rId6" imgW="59943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D4A48E-B0A0-4C3B-835C-3E79395F7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338513"/>
                        <a:ext cx="109204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FCC8B4-B3CD-4879-930B-1F9880185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8550"/>
              </p:ext>
            </p:extLst>
          </p:nvPr>
        </p:nvGraphicFramePr>
        <p:xfrm>
          <a:off x="174625" y="5611813"/>
          <a:ext cx="118427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8" imgW="5371920" imgH="330120" progId="Equation.DSMT4">
                  <p:embed/>
                </p:oleObj>
              </mc:Choice>
              <mc:Fallback>
                <p:oleObj name="Equation" r:id="rId8" imgW="5371920" imgH="3301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FCC8B4-B3CD-4879-930B-1F9880185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5611813"/>
                        <a:ext cx="1184275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8F2D7D-0355-43E4-846F-AA3F6BA3A65B}"/>
              </a:ext>
            </a:extLst>
          </p:cNvPr>
          <p:cNvSpPr/>
          <p:nvPr/>
        </p:nvSpPr>
        <p:spPr>
          <a:xfrm>
            <a:off x="5167618" y="5507614"/>
            <a:ext cx="6878332" cy="951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C48CAC5-7151-4C22-9332-CF34EAC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08342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Comparison: Intrinsic SOC Term</a:t>
            </a:r>
            <a:endParaRPr lang="en-AU" sz="3600" b="1" u="sng" dirty="0">
              <a:latin typeface="+mn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D6FED5-03AF-449E-9673-990A3E2C2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28646"/>
              </p:ext>
            </p:extLst>
          </p:nvPr>
        </p:nvGraphicFramePr>
        <p:xfrm>
          <a:off x="3632200" y="2081213"/>
          <a:ext cx="49244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3" imgW="2234880" imgH="431640" progId="Equation.DSMT4">
                  <p:embed/>
                </p:oleObj>
              </mc:Choice>
              <mc:Fallback>
                <p:oleObj name="Equation" r:id="rId3" imgW="223488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D6FED5-03AF-449E-9673-990A3E2C2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081213"/>
                        <a:ext cx="49244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D4A48E-B0A0-4C3B-835C-3E79395F7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393806"/>
              </p:ext>
            </p:extLst>
          </p:nvPr>
        </p:nvGraphicFramePr>
        <p:xfrm>
          <a:off x="3249613" y="3286111"/>
          <a:ext cx="56848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5" imgW="2577960" imgH="431640" progId="Equation.DSMT4">
                  <p:embed/>
                </p:oleObj>
              </mc:Choice>
              <mc:Fallback>
                <p:oleObj name="Equation" r:id="rId5" imgW="25779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D4A48E-B0A0-4C3B-835C-3E79395F7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3286111"/>
                        <a:ext cx="568483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2024C65-86D9-42D5-9A61-649B60F3CD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440" b="33913"/>
          <a:stretch/>
        </p:blipFill>
        <p:spPr>
          <a:xfrm>
            <a:off x="1057189" y="1316852"/>
            <a:ext cx="10076033" cy="545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38995A-51CB-48DB-BE87-39590FB0588E}"/>
              </a:ext>
            </a:extLst>
          </p:cNvPr>
          <p:cNvSpPr/>
          <p:nvPr/>
        </p:nvSpPr>
        <p:spPr>
          <a:xfrm>
            <a:off x="3235325" y="3191451"/>
            <a:ext cx="5652560" cy="1152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510495-4A60-4024-A514-1599F68E9B3A}"/>
              </a:ext>
            </a:extLst>
          </p:cNvPr>
          <p:cNvCxnSpPr>
            <a:cxnSpLocks/>
            <a:stCxn id="17" idx="3"/>
            <a:endCxn id="22" idx="7"/>
          </p:cNvCxnSpPr>
          <p:nvPr/>
        </p:nvCxnSpPr>
        <p:spPr>
          <a:xfrm flipH="1">
            <a:off x="1057189" y="5154550"/>
            <a:ext cx="775773" cy="13464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419327-1AA3-40A7-B273-2DFB33566798}"/>
              </a:ext>
            </a:extLst>
          </p:cNvPr>
          <p:cNvCxnSpPr>
            <a:cxnSpLocks/>
            <a:stCxn id="23" idx="4"/>
            <a:endCxn id="22" idx="1"/>
          </p:cNvCxnSpPr>
          <p:nvPr/>
        </p:nvCxnSpPr>
        <p:spPr>
          <a:xfrm>
            <a:off x="227915" y="5164392"/>
            <a:ext cx="786246" cy="1336595"/>
          </a:xfrm>
          <a:prstGeom prst="straightConnector1">
            <a:avLst/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170C01-9BB7-4E04-B881-935B3F23651C}"/>
              </a:ext>
            </a:extLst>
          </p:cNvPr>
          <p:cNvCxnSpPr>
            <a:cxnSpLocks/>
            <a:stCxn id="23" idx="6"/>
            <a:endCxn id="17" idx="2"/>
          </p:cNvCxnSpPr>
          <p:nvPr/>
        </p:nvCxnSpPr>
        <p:spPr>
          <a:xfrm>
            <a:off x="258341" y="5130791"/>
            <a:ext cx="156570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B87E7AA-5082-4A8B-9472-C385282B2DED}"/>
              </a:ext>
            </a:extLst>
          </p:cNvPr>
          <p:cNvSpPr/>
          <p:nvPr/>
        </p:nvSpPr>
        <p:spPr>
          <a:xfrm>
            <a:off x="1824050" y="5097189"/>
            <a:ext cx="60852" cy="67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065D19-528E-47E5-9091-FE7229B305A1}"/>
              </a:ext>
            </a:extLst>
          </p:cNvPr>
          <p:cNvSpPr/>
          <p:nvPr/>
        </p:nvSpPr>
        <p:spPr>
          <a:xfrm>
            <a:off x="1005249" y="6491145"/>
            <a:ext cx="60852" cy="67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141960-DF22-4458-BF24-E8E650F6C0EC}"/>
              </a:ext>
            </a:extLst>
          </p:cNvPr>
          <p:cNvSpPr/>
          <p:nvPr/>
        </p:nvSpPr>
        <p:spPr>
          <a:xfrm>
            <a:off x="197489" y="5097189"/>
            <a:ext cx="60852" cy="67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194D29-ACAA-44B3-9E9A-09F4674CF56D}"/>
              </a:ext>
            </a:extLst>
          </p:cNvPr>
          <p:cNvSpPr/>
          <p:nvPr/>
        </p:nvSpPr>
        <p:spPr>
          <a:xfrm>
            <a:off x="966079" y="5520180"/>
            <a:ext cx="118547" cy="120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780EAA-9335-40DA-ACB7-D910CC7AB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387456"/>
              </p:ext>
            </p:extLst>
          </p:nvPr>
        </p:nvGraphicFramePr>
        <p:xfrm>
          <a:off x="952502" y="4995528"/>
          <a:ext cx="170334" cy="26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8" imgW="164880" imgH="253800" progId="Equation.DSMT4">
                  <p:embed/>
                </p:oleObj>
              </mc:Choice>
              <mc:Fallback>
                <p:oleObj name="Equation" r:id="rId8" imgW="1648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D6FED5-03AF-449E-9673-990A3E2C2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2" y="4995528"/>
                        <a:ext cx="170334" cy="2606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1A4579C-F404-457B-B6C5-F49F6C49B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14982"/>
              </p:ext>
            </p:extLst>
          </p:nvPr>
        </p:nvGraphicFramePr>
        <p:xfrm>
          <a:off x="1373569" y="5640534"/>
          <a:ext cx="196797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10" imgW="190440" imgH="253800" progId="Equation.DSMT4">
                  <p:embed/>
                </p:oleObj>
              </mc:Choice>
              <mc:Fallback>
                <p:oleObj name="Equation" r:id="rId10" imgW="19044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780EAA-9335-40DA-ACB7-D910CC7AB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569" y="5640534"/>
                        <a:ext cx="196797" cy="2597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11913B5-2996-4BA3-AD83-146261A6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010826"/>
              </p:ext>
            </p:extLst>
          </p:nvPr>
        </p:nvGraphicFramePr>
        <p:xfrm>
          <a:off x="496531" y="5637532"/>
          <a:ext cx="183677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12" imgW="177480" imgH="253800" progId="Equation.DSMT4">
                  <p:embed/>
                </p:oleObj>
              </mc:Choice>
              <mc:Fallback>
                <p:oleObj name="Equation" r:id="rId12" imgW="17748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780EAA-9335-40DA-ACB7-D910CC7AB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31" y="5637532"/>
                        <a:ext cx="183677" cy="2597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70F83A81-79ED-4F39-8FDF-DAD0B50E731C}"/>
              </a:ext>
            </a:extLst>
          </p:cNvPr>
          <p:cNvSpPr/>
          <p:nvPr/>
        </p:nvSpPr>
        <p:spPr>
          <a:xfrm>
            <a:off x="924974" y="5471541"/>
            <a:ext cx="198525" cy="214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646F0F-3B00-4DB9-8F1A-D1BD436B8118}"/>
              </a:ext>
            </a:extLst>
          </p:cNvPr>
          <p:cNvCxnSpPr>
            <a:cxnSpLocks/>
          </p:cNvCxnSpPr>
          <p:nvPr/>
        </p:nvCxnSpPr>
        <p:spPr>
          <a:xfrm flipV="1">
            <a:off x="1067265" y="5147801"/>
            <a:ext cx="758582" cy="39008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1EDF3E-654E-4934-985E-1AA16880C0DC}"/>
              </a:ext>
            </a:extLst>
          </p:cNvPr>
          <p:cNvCxnSpPr>
            <a:cxnSpLocks/>
          </p:cNvCxnSpPr>
          <p:nvPr/>
        </p:nvCxnSpPr>
        <p:spPr>
          <a:xfrm flipH="1" flipV="1">
            <a:off x="252276" y="5147801"/>
            <a:ext cx="731164" cy="39008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CBA082-A05C-4829-89F3-73388BDAEDF6}"/>
              </a:ext>
            </a:extLst>
          </p:cNvPr>
          <p:cNvCxnSpPr>
            <a:cxnSpLocks/>
          </p:cNvCxnSpPr>
          <p:nvPr/>
        </p:nvCxnSpPr>
        <p:spPr>
          <a:xfrm>
            <a:off x="1025353" y="5641064"/>
            <a:ext cx="10322" cy="85008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BDD39B8-D94C-4190-93C7-AFA64A1B4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88382"/>
              </p:ext>
            </p:extLst>
          </p:nvPr>
        </p:nvGraphicFramePr>
        <p:xfrm>
          <a:off x="963133" y="5249139"/>
          <a:ext cx="15743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780EAA-9335-40DA-ACB7-D910CC7AB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33" y="5249139"/>
                        <a:ext cx="157438" cy="23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A06D66DD-C30B-4BC5-AA0E-F1ACBC4B7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274026"/>
              </p:ext>
            </p:extLst>
          </p:nvPr>
        </p:nvGraphicFramePr>
        <p:xfrm>
          <a:off x="1111147" y="5552330"/>
          <a:ext cx="17055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2BDD39B8-D94C-4190-93C7-AFA64A1B4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147" y="5552330"/>
                        <a:ext cx="170558" cy="23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279BE65-FB77-4ECF-B5E9-66C83EC8F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19686"/>
              </p:ext>
            </p:extLst>
          </p:nvPr>
        </p:nvGraphicFramePr>
        <p:xfrm>
          <a:off x="793601" y="5562680"/>
          <a:ext cx="17055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18" imgW="164880" imgH="228600" progId="Equation.DSMT4">
                  <p:embed/>
                </p:oleObj>
              </mc:Choice>
              <mc:Fallback>
                <p:oleObj name="Equation" r:id="rId18" imgW="16488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A06D66DD-C30B-4BC5-AA0E-F1ACBC4B7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01" y="5562680"/>
                        <a:ext cx="170558" cy="23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16304FA5-E559-4FE7-859A-4A53F9B6F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83174"/>
              </p:ext>
            </p:extLst>
          </p:nvPr>
        </p:nvGraphicFramePr>
        <p:xfrm>
          <a:off x="943831" y="5897305"/>
          <a:ext cx="157438" cy="26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20" imgW="152280" imgH="253800" progId="Equation.DSMT4">
                  <p:embed/>
                </p:oleObj>
              </mc:Choice>
              <mc:Fallback>
                <p:oleObj name="Equation" r:id="rId20" imgW="15228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780EAA-9335-40DA-ACB7-D910CC7AB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831" y="5897305"/>
                        <a:ext cx="157438" cy="261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4A50FE87-D6A5-4B9F-ABF1-C02C92FF6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870908"/>
              </p:ext>
            </p:extLst>
          </p:nvPr>
        </p:nvGraphicFramePr>
        <p:xfrm>
          <a:off x="569971" y="5244199"/>
          <a:ext cx="170558" cy="26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22" imgW="164880" imgH="253800" progId="Equation.DSMT4">
                  <p:embed/>
                </p:oleObj>
              </mc:Choice>
              <mc:Fallback>
                <p:oleObj name="Equation" r:id="rId22" imgW="16488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16304FA5-E559-4FE7-859A-4A53F9B6F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1" y="5244199"/>
                        <a:ext cx="170558" cy="261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A428A9D-AD4B-48F1-97E7-B6452E34D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84281"/>
              </p:ext>
            </p:extLst>
          </p:nvPr>
        </p:nvGraphicFramePr>
        <p:xfrm>
          <a:off x="1333853" y="5244199"/>
          <a:ext cx="170558" cy="26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Equation" r:id="rId24" imgW="164880" imgH="253800" progId="Equation.DSMT4">
                  <p:embed/>
                </p:oleObj>
              </mc:Choice>
              <mc:Fallback>
                <p:oleObj name="Equation" r:id="rId24" imgW="16488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16304FA5-E559-4FE7-859A-4A53F9B6F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853" y="5244199"/>
                        <a:ext cx="170558" cy="2610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ED33B0B3-F942-4760-8EEB-2E76DC95D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843657"/>
              </p:ext>
            </p:extLst>
          </p:nvPr>
        </p:nvGraphicFramePr>
        <p:xfrm>
          <a:off x="2087563" y="4970463"/>
          <a:ext cx="350837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Equation" r:id="rId26" imgW="2565360" imgH="1333440" progId="Equation.DSMT4">
                  <p:embed/>
                </p:oleObj>
              </mc:Choice>
              <mc:Fallback>
                <p:oleObj name="Equation" r:id="rId26" imgW="2565360" imgH="13334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388F8E3-DF37-4B19-9E8D-7883052874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970463"/>
                        <a:ext cx="350837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EA082D7-A061-4DDA-B69E-FE276DEC1613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6911530" y="5154550"/>
            <a:ext cx="775773" cy="13464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3E7D0E7-B414-41F1-9F66-9354A3CC42AA}"/>
              </a:ext>
            </a:extLst>
          </p:cNvPr>
          <p:cNvCxnSpPr>
            <a:cxnSpLocks/>
            <a:stCxn id="58" idx="4"/>
            <a:endCxn id="57" idx="1"/>
          </p:cNvCxnSpPr>
          <p:nvPr/>
        </p:nvCxnSpPr>
        <p:spPr>
          <a:xfrm>
            <a:off x="6082256" y="5164392"/>
            <a:ext cx="786246" cy="1336595"/>
          </a:xfrm>
          <a:prstGeom prst="straightConnector1">
            <a:avLst/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3F9F2A-01D6-4B58-9BB0-DD57981C6CC8}"/>
              </a:ext>
            </a:extLst>
          </p:cNvPr>
          <p:cNvCxnSpPr>
            <a:cxnSpLocks/>
            <a:stCxn id="58" idx="6"/>
            <a:endCxn id="56" idx="2"/>
          </p:cNvCxnSpPr>
          <p:nvPr/>
        </p:nvCxnSpPr>
        <p:spPr>
          <a:xfrm>
            <a:off x="6112682" y="5130791"/>
            <a:ext cx="156570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93C86FDB-68B4-4CE3-B576-A75CCE492187}"/>
              </a:ext>
            </a:extLst>
          </p:cNvPr>
          <p:cNvSpPr/>
          <p:nvPr/>
        </p:nvSpPr>
        <p:spPr>
          <a:xfrm>
            <a:off x="7678391" y="5097189"/>
            <a:ext cx="60852" cy="67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C105C7-4B66-4FB6-B2CA-9BAD1727D06D}"/>
              </a:ext>
            </a:extLst>
          </p:cNvPr>
          <p:cNvSpPr/>
          <p:nvPr/>
        </p:nvSpPr>
        <p:spPr>
          <a:xfrm>
            <a:off x="6859590" y="6491145"/>
            <a:ext cx="60852" cy="67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D1F7D7A-C94C-4BB5-BD62-4E228C4F37F9}"/>
              </a:ext>
            </a:extLst>
          </p:cNvPr>
          <p:cNvSpPr/>
          <p:nvPr/>
        </p:nvSpPr>
        <p:spPr>
          <a:xfrm>
            <a:off x="6051830" y="5097189"/>
            <a:ext cx="60852" cy="67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241F5B1-6BA4-4D44-AB6E-C030C115EFEB}"/>
              </a:ext>
            </a:extLst>
          </p:cNvPr>
          <p:cNvSpPr/>
          <p:nvPr/>
        </p:nvSpPr>
        <p:spPr>
          <a:xfrm>
            <a:off x="7011813" y="5292988"/>
            <a:ext cx="118547" cy="120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C0669DF-04E4-40B9-98CB-1C3F748C9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69745"/>
              </p:ext>
            </p:extLst>
          </p:nvPr>
        </p:nvGraphicFramePr>
        <p:xfrm>
          <a:off x="6731409" y="4995527"/>
          <a:ext cx="170334" cy="26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Equation" r:id="rId28" imgW="164880" imgH="253800" progId="Equation.DSMT4">
                  <p:embed/>
                </p:oleObj>
              </mc:Choice>
              <mc:Fallback>
                <p:oleObj name="Equation" r:id="rId28" imgW="16488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780EAA-9335-40DA-ACB7-D910CC7AB0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09" y="4995527"/>
                        <a:ext cx="170334" cy="2606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C4B4AEE-B904-480F-B965-B72B896E0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86390"/>
              </p:ext>
            </p:extLst>
          </p:nvPr>
        </p:nvGraphicFramePr>
        <p:xfrm>
          <a:off x="7227910" y="5640534"/>
          <a:ext cx="196797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30" imgW="190440" imgH="253800" progId="Equation.DSMT4">
                  <p:embed/>
                </p:oleObj>
              </mc:Choice>
              <mc:Fallback>
                <p:oleObj name="Equation" r:id="rId30" imgW="19044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21A4579C-F404-457B-B6C5-F49F6C49B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910" y="5640534"/>
                        <a:ext cx="196797" cy="2597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E49E067E-2516-4EF2-8E25-453D8F044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44494"/>
              </p:ext>
            </p:extLst>
          </p:nvPr>
        </p:nvGraphicFramePr>
        <p:xfrm>
          <a:off x="6350872" y="5637532"/>
          <a:ext cx="183677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32" imgW="177480" imgH="253800" progId="Equation.DSMT4">
                  <p:embed/>
                </p:oleObj>
              </mc:Choice>
              <mc:Fallback>
                <p:oleObj name="Equation" r:id="rId32" imgW="17748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A11913B5-2996-4BA3-AD83-146261A6E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872" y="5637532"/>
                        <a:ext cx="183677" cy="2597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Oval 62">
            <a:extLst>
              <a:ext uri="{FF2B5EF4-FFF2-40B4-BE49-F238E27FC236}">
                <a16:creationId xmlns:a16="http://schemas.microsoft.com/office/drawing/2014/main" id="{0F020401-66CD-43C6-ACCB-BD2F785B81D7}"/>
              </a:ext>
            </a:extLst>
          </p:cNvPr>
          <p:cNvSpPr/>
          <p:nvPr/>
        </p:nvSpPr>
        <p:spPr>
          <a:xfrm>
            <a:off x="6970708" y="5244349"/>
            <a:ext cx="198525" cy="214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AF079E-D968-43C1-B92D-46857D82D42C}"/>
              </a:ext>
            </a:extLst>
          </p:cNvPr>
          <p:cNvCxnSpPr>
            <a:cxnSpLocks/>
            <a:stCxn id="59" idx="6"/>
          </p:cNvCxnSpPr>
          <p:nvPr/>
        </p:nvCxnSpPr>
        <p:spPr>
          <a:xfrm flipV="1">
            <a:off x="7130360" y="5147802"/>
            <a:ext cx="549828" cy="2056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2A33F07-6587-471C-93F4-56F8D6DD5B5E}"/>
              </a:ext>
            </a:extLst>
          </p:cNvPr>
          <p:cNvCxnSpPr>
            <a:cxnSpLocks/>
            <a:stCxn id="59" idx="2"/>
          </p:cNvCxnSpPr>
          <p:nvPr/>
        </p:nvCxnSpPr>
        <p:spPr>
          <a:xfrm flipH="1" flipV="1">
            <a:off x="6106619" y="5147802"/>
            <a:ext cx="905194" cy="2056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B8CC42B-C0AF-4A29-8C9B-D0C749E57227}"/>
              </a:ext>
            </a:extLst>
          </p:cNvPr>
          <p:cNvCxnSpPr>
            <a:cxnSpLocks/>
            <a:stCxn id="59" idx="4"/>
          </p:cNvCxnSpPr>
          <p:nvPr/>
        </p:nvCxnSpPr>
        <p:spPr>
          <a:xfrm flipH="1">
            <a:off x="6890017" y="5413872"/>
            <a:ext cx="181070" cy="107727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FA4E4DA2-EBAB-4BBD-B4FB-169CEA304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2528"/>
              </p:ext>
            </p:extLst>
          </p:nvPr>
        </p:nvGraphicFramePr>
        <p:xfrm>
          <a:off x="7026115" y="5064558"/>
          <a:ext cx="15743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34" imgW="152280" imgH="228600" progId="Equation.DSMT4">
                  <p:embed/>
                </p:oleObj>
              </mc:Choice>
              <mc:Fallback>
                <p:oleObj name="Equation" r:id="rId34" imgW="15228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2BDD39B8-D94C-4190-93C7-AFA64A1B4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115" y="5064558"/>
                        <a:ext cx="157438" cy="23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EF0DC0CD-C3F6-49C2-BD22-20A4D67BC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460951"/>
              </p:ext>
            </p:extLst>
          </p:nvPr>
        </p:nvGraphicFramePr>
        <p:xfrm>
          <a:off x="7156881" y="5325138"/>
          <a:ext cx="17055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36" imgW="164880" imgH="228600" progId="Equation.DSMT4">
                  <p:embed/>
                </p:oleObj>
              </mc:Choice>
              <mc:Fallback>
                <p:oleObj name="Equation" r:id="rId36" imgW="16488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A06D66DD-C30B-4BC5-AA0E-F1ACBC4B7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881" y="5325138"/>
                        <a:ext cx="170558" cy="23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8E941CF8-6DAA-4ECB-9002-D018492A1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02455"/>
              </p:ext>
            </p:extLst>
          </p:nvPr>
        </p:nvGraphicFramePr>
        <p:xfrm>
          <a:off x="6839335" y="5335488"/>
          <a:ext cx="170558" cy="23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38" imgW="164880" imgH="228600" progId="Equation.DSMT4">
                  <p:embed/>
                </p:oleObj>
              </mc:Choice>
              <mc:Fallback>
                <p:oleObj name="Equation" r:id="rId38" imgW="164880" imgH="2286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279BE65-FB77-4ECF-B5E9-66C83EC8F0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335" y="5335488"/>
                        <a:ext cx="170558" cy="23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C5A7708-4186-48AC-B8DA-978B95B22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1789"/>
              </p:ext>
            </p:extLst>
          </p:nvPr>
        </p:nvGraphicFramePr>
        <p:xfrm>
          <a:off x="6887411" y="5727413"/>
          <a:ext cx="19526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40" imgW="190440" imgH="253800" progId="Equation.DSMT4">
                  <p:embed/>
                </p:oleObj>
              </mc:Choice>
              <mc:Fallback>
                <p:oleObj name="Equation" r:id="rId40" imgW="19044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16304FA5-E559-4FE7-859A-4A53F9B6F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411" y="5727413"/>
                        <a:ext cx="195263" cy="26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C3B11A5A-4844-41CB-9826-282B4B0D9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76724"/>
              </p:ext>
            </p:extLst>
          </p:nvPr>
        </p:nvGraphicFramePr>
        <p:xfrm>
          <a:off x="6472909" y="5151329"/>
          <a:ext cx="2095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Equation" r:id="rId42" imgW="203040" imgH="253800" progId="Equation.DSMT4">
                  <p:embed/>
                </p:oleObj>
              </mc:Choice>
              <mc:Fallback>
                <p:oleObj name="Equation" r:id="rId42" imgW="203040" imgH="2538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4A50FE87-D6A5-4B9F-ABF1-C02C92FF6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909" y="5151329"/>
                        <a:ext cx="209550" cy="261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536F2E02-39F6-445F-949E-3180847F9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75553"/>
              </p:ext>
            </p:extLst>
          </p:nvPr>
        </p:nvGraphicFramePr>
        <p:xfrm>
          <a:off x="7319138" y="5161446"/>
          <a:ext cx="2111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Equation" r:id="rId44" imgW="203040" imgH="253800" progId="Equation.DSMT4">
                  <p:embed/>
                </p:oleObj>
              </mc:Choice>
              <mc:Fallback>
                <p:oleObj name="Equation" r:id="rId44" imgW="20304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A428A9D-AD4B-48F1-97E7-B6452E34D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138" y="5161446"/>
                        <a:ext cx="211138" cy="26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B013B910-01A3-4C4F-BF56-FE9E9216B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03238"/>
              </p:ext>
            </p:extLst>
          </p:nvPr>
        </p:nvGraphicFramePr>
        <p:xfrm>
          <a:off x="1356967" y="6228540"/>
          <a:ext cx="582260" cy="36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" name="Equation" r:id="rId46" imgW="622080" imgH="393480" progId="Equation.DSMT4">
                  <p:embed/>
                </p:oleObj>
              </mc:Choice>
              <mc:Fallback>
                <p:oleObj name="Equation" r:id="rId46" imgW="62208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ED33B0B3-F942-4760-8EEB-2E76DC95D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967" y="6228540"/>
                        <a:ext cx="582260" cy="36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23587E55-8733-46A3-AF7F-D9934CFC7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92329"/>
              </p:ext>
            </p:extLst>
          </p:nvPr>
        </p:nvGraphicFramePr>
        <p:xfrm>
          <a:off x="7227910" y="6134385"/>
          <a:ext cx="12731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" name="Equation" r:id="rId48" imgW="1358640" imgH="583920" progId="Equation.DSMT4">
                  <p:embed/>
                </p:oleObj>
              </mc:Choice>
              <mc:Fallback>
                <p:oleObj name="Equation" r:id="rId48" imgW="1358640" imgH="58392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B013B910-01A3-4C4F-BF56-FE9E9216B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910" y="6134385"/>
                        <a:ext cx="12731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F50836CF-48B1-4A25-B7E2-703A82517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25058"/>
              </p:ext>
            </p:extLst>
          </p:nvPr>
        </p:nvGraphicFramePr>
        <p:xfrm>
          <a:off x="8145463" y="4959350"/>
          <a:ext cx="3890962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" name="Equation" r:id="rId50" imgW="2844720" imgH="1015920" progId="Equation.DSMT4">
                  <p:embed/>
                </p:oleObj>
              </mc:Choice>
              <mc:Fallback>
                <p:oleObj name="Equation" r:id="rId50" imgW="2844720" imgH="101592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ED33B0B3-F942-4760-8EEB-2E76DC95D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463" y="4959350"/>
                        <a:ext cx="3890962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52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7D6D71-516B-408F-9C5D-DDF080BD1C51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Graphene Model with In-plane Circular Phonon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10A45-523A-4AE7-8BB1-5FB0D5B48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6" t="71663" r="21516" b="7127"/>
          <a:stretch/>
        </p:blipFill>
        <p:spPr>
          <a:xfrm>
            <a:off x="379942" y="3689309"/>
            <a:ext cx="3544533" cy="6770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0FC9B3-6E9D-4441-81BC-A45BA70EAC58}"/>
              </a:ext>
            </a:extLst>
          </p:cNvPr>
          <p:cNvSpPr/>
          <p:nvPr/>
        </p:nvSpPr>
        <p:spPr>
          <a:xfrm>
            <a:off x="2429426" y="3708470"/>
            <a:ext cx="1472650" cy="6870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7EE4A-ECF5-402C-B15A-1C37D19BA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4" y="1215566"/>
            <a:ext cx="3733800" cy="24003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F19925B-65DF-41C4-B16B-E7ABC39A1A17}"/>
              </a:ext>
            </a:extLst>
          </p:cNvPr>
          <p:cNvSpPr/>
          <p:nvPr/>
        </p:nvSpPr>
        <p:spPr>
          <a:xfrm>
            <a:off x="723362" y="1344083"/>
            <a:ext cx="352541" cy="3525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09C77BD-B812-4E05-A9B9-F5F92B4D9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75101"/>
              </p:ext>
            </p:extLst>
          </p:nvPr>
        </p:nvGraphicFramePr>
        <p:xfrm>
          <a:off x="748016" y="5421014"/>
          <a:ext cx="45132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5" imgW="2603160" imgH="419040" progId="Equation.DSMT4">
                  <p:embed/>
                </p:oleObj>
              </mc:Choice>
              <mc:Fallback>
                <p:oleObj name="Equation" r:id="rId5" imgW="260316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1BB2E7-6DC3-465C-AF9E-68A727470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16" y="5421014"/>
                        <a:ext cx="45132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577927A1-2E43-4948-BADE-D2F6B6C0A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564294"/>
              </p:ext>
            </p:extLst>
          </p:nvPr>
        </p:nvGraphicFramePr>
        <p:xfrm>
          <a:off x="748016" y="4637234"/>
          <a:ext cx="35147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7" imgW="2070000" imgH="419040" progId="Equation.DSMT4">
                  <p:embed/>
                </p:oleObj>
              </mc:Choice>
              <mc:Fallback>
                <p:oleObj name="Equation" r:id="rId7" imgW="207000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1573930-9B0C-4FCE-9738-1BE24C9C3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16" y="4637234"/>
                        <a:ext cx="35147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" name="Picture 113">
            <a:extLst>
              <a:ext uri="{FF2B5EF4-FFF2-40B4-BE49-F238E27FC236}">
                <a16:creationId xmlns:a16="http://schemas.microsoft.com/office/drawing/2014/main" id="{1DDC1FC0-E1C2-41C2-8C5B-78E129660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897" y="1198788"/>
            <a:ext cx="1898989" cy="3269265"/>
          </a:xfrm>
          <a:prstGeom prst="rect">
            <a:avLst/>
          </a:prstGeom>
        </p:spPr>
      </p:pic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20E5E4F0-5570-4F09-A707-C5032F6FA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964301"/>
              </p:ext>
            </p:extLst>
          </p:nvPr>
        </p:nvGraphicFramePr>
        <p:xfrm>
          <a:off x="6872288" y="1349375"/>
          <a:ext cx="461645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10" imgW="2717640" imgH="1650960" progId="Equation.DSMT4">
                  <p:embed/>
                </p:oleObj>
              </mc:Choice>
              <mc:Fallback>
                <p:oleObj name="Equation" r:id="rId10" imgW="271764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0D2B8B-C6C9-4024-AD1F-0CDF472CD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1349375"/>
                        <a:ext cx="4616450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FCDEA7FF-31A4-4FF1-B1E5-68F830B79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527084"/>
              </p:ext>
            </p:extLst>
          </p:nvPr>
        </p:nvGraphicFramePr>
        <p:xfrm>
          <a:off x="748016" y="6148089"/>
          <a:ext cx="4468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12" imgW="2577960" imgH="393480" progId="Equation.DSMT4">
                  <p:embed/>
                </p:oleObj>
              </mc:Choice>
              <mc:Fallback>
                <p:oleObj name="Equation" r:id="rId12" imgW="25779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09C77BD-B812-4E05-A9B9-F5F92B4D9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16" y="6148089"/>
                        <a:ext cx="4468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>
            <a:extLst>
              <a:ext uri="{FF2B5EF4-FFF2-40B4-BE49-F238E27FC236}">
                <a16:creationId xmlns:a16="http://schemas.microsoft.com/office/drawing/2014/main" id="{C94FB6CB-2CF9-4F77-BD36-4843D36CD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04407"/>
              </p:ext>
            </p:extLst>
          </p:nvPr>
        </p:nvGraphicFramePr>
        <p:xfrm>
          <a:off x="6388733" y="4739038"/>
          <a:ext cx="45132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14" imgW="2654280" imgH="304560" progId="Equation.DSMT4">
                  <p:embed/>
                </p:oleObj>
              </mc:Choice>
              <mc:Fallback>
                <p:oleObj name="Equation" r:id="rId14" imgW="2654280" imgH="304560" progId="Equation.DSMT4">
                  <p:embed/>
                  <p:pic>
                    <p:nvPicPr>
                      <p:cNvPr id="115" name="Object 114">
                        <a:extLst>
                          <a:ext uri="{FF2B5EF4-FFF2-40B4-BE49-F238E27FC236}">
                            <a16:creationId xmlns:a16="http://schemas.microsoft.com/office/drawing/2014/main" id="{20E5E4F0-5570-4F09-A707-C5032F6FA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33" y="4739038"/>
                        <a:ext cx="45132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49AA491B-3E10-4214-B3A5-A813A54AE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882"/>
              </p:ext>
            </p:extLst>
          </p:nvPr>
        </p:nvGraphicFramePr>
        <p:xfrm>
          <a:off x="6388733" y="5290839"/>
          <a:ext cx="57451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16" imgW="3377880" imgH="507960" progId="Equation.DSMT4">
                  <p:embed/>
                </p:oleObj>
              </mc:Choice>
              <mc:Fallback>
                <p:oleObj name="Equation" r:id="rId16" imgW="3377880" imgH="507960" progId="Equation.DSMT4">
                  <p:embed/>
                  <p:pic>
                    <p:nvPicPr>
                      <p:cNvPr id="118" name="Object 117">
                        <a:extLst>
                          <a:ext uri="{FF2B5EF4-FFF2-40B4-BE49-F238E27FC236}">
                            <a16:creationId xmlns:a16="http://schemas.microsoft.com/office/drawing/2014/main" id="{C94FB6CB-2CF9-4F77-BD36-4843D36CD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33" y="5290839"/>
                        <a:ext cx="57451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id="{B8CCB6EF-5C9E-4C66-B228-C5CE94120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51136"/>
              </p:ext>
            </p:extLst>
          </p:nvPr>
        </p:nvGraphicFramePr>
        <p:xfrm>
          <a:off x="6388733" y="6114751"/>
          <a:ext cx="49069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Equation" r:id="rId18" imgW="2831760" imgH="431640" progId="Equation.DSMT4">
                  <p:embed/>
                </p:oleObj>
              </mc:Choice>
              <mc:Fallback>
                <p:oleObj name="Equation" r:id="rId18" imgW="2831760" imgH="43164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id="{FCDEA7FF-31A4-4FF1-B1E5-68F830B79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33" y="6114751"/>
                        <a:ext cx="49069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28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94A939-E9E5-40ED-83B0-38125B72294A}"/>
              </a:ext>
            </a:extLst>
          </p:cNvPr>
          <p:cNvSpPr/>
          <p:nvPr/>
        </p:nvSpPr>
        <p:spPr>
          <a:xfrm>
            <a:off x="5943598" y="1854903"/>
            <a:ext cx="3175234" cy="2461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D6DA14-D28C-40B7-BC58-6563674F37A2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TD Calculation of Berry Curvature with Phonon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6CA33-0F62-4F67-A75A-302229634A6F}"/>
              </a:ext>
            </a:extLst>
          </p:cNvPr>
          <p:cNvSpPr/>
          <p:nvPr/>
        </p:nvSpPr>
        <p:spPr>
          <a:xfrm>
            <a:off x="3503801" y="2284370"/>
            <a:ext cx="4882393" cy="160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5D63D86-93CB-448F-B6AD-2498F1F9871C}"/>
              </a:ext>
            </a:extLst>
          </p:cNvPr>
          <p:cNvSpPr/>
          <p:nvPr/>
        </p:nvSpPr>
        <p:spPr>
          <a:xfrm>
            <a:off x="4236439" y="2913545"/>
            <a:ext cx="3414319" cy="3439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ABE0E-1316-4174-A939-8A219C939F5F}"/>
              </a:ext>
            </a:extLst>
          </p:cNvPr>
          <p:cNvSpPr/>
          <p:nvPr/>
        </p:nvSpPr>
        <p:spPr>
          <a:xfrm>
            <a:off x="8892727" y="2873369"/>
            <a:ext cx="452210" cy="4242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C22AF17-3BFC-4D9C-A001-7AC5FB11F0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4363" y="2881524"/>
          <a:ext cx="3889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C22AF17-3BFC-4D9C-A001-7AC5FB11F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4363" y="2881524"/>
                        <a:ext cx="38893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973048F-02A4-4AA6-8D18-44F605D49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09227"/>
              </p:ext>
            </p:extLst>
          </p:nvPr>
        </p:nvGraphicFramePr>
        <p:xfrm>
          <a:off x="217488" y="5289550"/>
          <a:ext cx="11758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5" imgW="5715000" imgH="304560" progId="Equation.DSMT4">
                  <p:embed/>
                </p:oleObj>
              </mc:Choice>
              <mc:Fallback>
                <p:oleObj name="Equation" r:id="rId5" imgW="5715000" imgH="3045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973048F-02A4-4AA6-8D18-44F605D49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5289550"/>
                        <a:ext cx="11758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EA022795-E421-4531-B486-4F39D13D27DD}"/>
              </a:ext>
            </a:extLst>
          </p:cNvPr>
          <p:cNvSpPr/>
          <p:nvPr/>
        </p:nvSpPr>
        <p:spPr>
          <a:xfrm>
            <a:off x="3694401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8ACF8D1-4520-4CEE-8BB5-A20C71F95D63}"/>
              </a:ext>
            </a:extLst>
          </p:cNvPr>
          <p:cNvSpPr/>
          <p:nvPr/>
        </p:nvSpPr>
        <p:spPr>
          <a:xfrm>
            <a:off x="3694401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21BB90-4C9C-4365-B035-803908630187}"/>
              </a:ext>
            </a:extLst>
          </p:cNvPr>
          <p:cNvSpPr/>
          <p:nvPr/>
        </p:nvSpPr>
        <p:spPr>
          <a:xfrm>
            <a:off x="4394831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8B20F07-C944-487F-BC6D-7CC230DD24C9}"/>
              </a:ext>
            </a:extLst>
          </p:cNvPr>
          <p:cNvSpPr/>
          <p:nvPr/>
        </p:nvSpPr>
        <p:spPr>
          <a:xfrm>
            <a:off x="4394831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8A26275-0B9B-4E3C-95D1-DA5465B36742}"/>
              </a:ext>
            </a:extLst>
          </p:cNvPr>
          <p:cNvSpPr/>
          <p:nvPr/>
        </p:nvSpPr>
        <p:spPr>
          <a:xfrm>
            <a:off x="5088925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8478466-F1C9-45FF-9C7A-57AE72C17FD6}"/>
              </a:ext>
            </a:extLst>
          </p:cNvPr>
          <p:cNvSpPr/>
          <p:nvPr/>
        </p:nvSpPr>
        <p:spPr>
          <a:xfrm>
            <a:off x="5088925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6A0B75-04D7-4FBA-BC3D-2F4492FFC66C}"/>
              </a:ext>
            </a:extLst>
          </p:cNvPr>
          <p:cNvSpPr/>
          <p:nvPr/>
        </p:nvSpPr>
        <p:spPr>
          <a:xfrm>
            <a:off x="5789355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B00CB65-F290-4CBC-9602-40CDDF3C613C}"/>
              </a:ext>
            </a:extLst>
          </p:cNvPr>
          <p:cNvSpPr/>
          <p:nvPr/>
        </p:nvSpPr>
        <p:spPr>
          <a:xfrm>
            <a:off x="5789355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4EFE152-7CA2-42E6-BE8A-6B0ABA0359AD}"/>
              </a:ext>
            </a:extLst>
          </p:cNvPr>
          <p:cNvSpPr/>
          <p:nvPr/>
        </p:nvSpPr>
        <p:spPr>
          <a:xfrm>
            <a:off x="6482339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071DE2C-8FF3-47CA-B05A-23620DD9025C}"/>
              </a:ext>
            </a:extLst>
          </p:cNvPr>
          <p:cNvSpPr/>
          <p:nvPr/>
        </p:nvSpPr>
        <p:spPr>
          <a:xfrm>
            <a:off x="6482339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F299F476-0DE5-4A21-8608-4064A35F2329}"/>
              </a:ext>
            </a:extLst>
          </p:cNvPr>
          <p:cNvSpPr/>
          <p:nvPr/>
        </p:nvSpPr>
        <p:spPr>
          <a:xfrm>
            <a:off x="7176433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4B5DC2-A199-498D-A8DA-C09AF5369CAC}"/>
              </a:ext>
            </a:extLst>
          </p:cNvPr>
          <p:cNvSpPr/>
          <p:nvPr/>
        </p:nvSpPr>
        <p:spPr>
          <a:xfrm>
            <a:off x="7176433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AF9E9DF-F6FD-4168-A3AA-96A8F618285B}"/>
              </a:ext>
            </a:extLst>
          </p:cNvPr>
          <p:cNvSpPr/>
          <p:nvPr/>
        </p:nvSpPr>
        <p:spPr>
          <a:xfrm>
            <a:off x="7876863" y="2427717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F97CB547-831C-4359-8018-39E74C1C3822}"/>
              </a:ext>
            </a:extLst>
          </p:cNvPr>
          <p:cNvSpPr/>
          <p:nvPr/>
        </p:nvSpPr>
        <p:spPr>
          <a:xfrm>
            <a:off x="7876863" y="3235102"/>
            <a:ext cx="387795" cy="387795"/>
          </a:xfrm>
          <a:prstGeom prst="arc">
            <a:avLst>
              <a:gd name="adj1" fmla="val 16200000"/>
              <a:gd name="adj2" fmla="val 11148404"/>
            </a:avLst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3764255-C0C5-4010-B34B-F75B176BC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44723"/>
              </p:ext>
            </p:extLst>
          </p:nvPr>
        </p:nvGraphicFramePr>
        <p:xfrm>
          <a:off x="7607102" y="2859298"/>
          <a:ext cx="4762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7" imgW="279360" imgH="253800" progId="Equation.DSMT4">
                  <p:embed/>
                </p:oleObj>
              </mc:Choice>
              <mc:Fallback>
                <p:oleObj name="Equation" r:id="rId7" imgW="27936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C91EF82-550E-4BAB-818E-C1BE91A661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102" y="2859298"/>
                        <a:ext cx="4762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CA5951F-31BE-49A6-AC75-32A0FBEAF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38056"/>
              </p:ext>
            </p:extLst>
          </p:nvPr>
        </p:nvGraphicFramePr>
        <p:xfrm>
          <a:off x="5639057" y="2357474"/>
          <a:ext cx="4111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C91EF82-550E-4BAB-818E-C1BE91A661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057" y="2357474"/>
                        <a:ext cx="4111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4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89AF84-DD0F-4978-96D7-F2321E95B636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Resonance Between the Phonon and the DC Field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0037E6-D98C-4594-A183-4A1E827CF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35"/>
          <a:stretch/>
        </p:blipFill>
        <p:spPr>
          <a:xfrm>
            <a:off x="741483" y="2219395"/>
            <a:ext cx="3865614" cy="15965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C722E2-218B-430E-B22E-76CBE559A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3" r="-140"/>
          <a:stretch/>
        </p:blipFill>
        <p:spPr>
          <a:xfrm>
            <a:off x="4906200" y="2236173"/>
            <a:ext cx="3169835" cy="15798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B50DE1-C186-4CED-B253-E0588A94E7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10"/>
          <a:stretch/>
        </p:blipFill>
        <p:spPr>
          <a:xfrm>
            <a:off x="8237359" y="2230223"/>
            <a:ext cx="3169835" cy="1585759"/>
          </a:xfrm>
          <a:prstGeom prst="rect">
            <a:avLst/>
          </a:prstGeom>
        </p:spPr>
      </p:pic>
      <p:graphicFrame>
        <p:nvGraphicFramePr>
          <p:cNvPr id="25" name="개체 9">
            <a:extLst>
              <a:ext uri="{FF2B5EF4-FFF2-40B4-BE49-F238E27FC236}">
                <a16:creationId xmlns:a16="http://schemas.microsoft.com/office/drawing/2014/main" id="{FBBDDDA7-8CE5-4181-B16A-178693506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021561"/>
              </p:ext>
            </p:extLst>
          </p:nvPr>
        </p:nvGraphicFramePr>
        <p:xfrm>
          <a:off x="3406062" y="2400046"/>
          <a:ext cx="8874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6" imgW="583920" imgH="241200" progId="Equation.DSMT4">
                  <p:embed/>
                </p:oleObj>
              </mc:Choice>
              <mc:Fallback>
                <p:oleObj name="Equation" r:id="rId6" imgW="583920" imgH="241200" progId="Equation.DSMT4">
                  <p:embed/>
                  <p:pic>
                    <p:nvPicPr>
                      <p:cNvPr id="11" name="개체 9">
                        <a:extLst>
                          <a:ext uri="{FF2B5EF4-FFF2-40B4-BE49-F238E27FC236}">
                            <a16:creationId xmlns:a16="http://schemas.microsoft.com/office/drawing/2014/main" id="{977283E2-7852-4698-9C15-2D1850F15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062" y="2400046"/>
                        <a:ext cx="8874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D8DB23-39E8-4B85-9B11-0EFC7786C671}"/>
              </a:ext>
            </a:extLst>
          </p:cNvPr>
          <p:cNvCxnSpPr/>
          <p:nvPr/>
        </p:nvCxnSpPr>
        <p:spPr>
          <a:xfrm>
            <a:off x="3802718" y="3362742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6C5D85-262B-408C-9102-397651ECF1BC}"/>
              </a:ext>
            </a:extLst>
          </p:cNvPr>
          <p:cNvCxnSpPr/>
          <p:nvPr/>
        </p:nvCxnSpPr>
        <p:spPr>
          <a:xfrm>
            <a:off x="3802718" y="355572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개체 9">
            <a:extLst>
              <a:ext uri="{FF2B5EF4-FFF2-40B4-BE49-F238E27FC236}">
                <a16:creationId xmlns:a16="http://schemas.microsoft.com/office/drawing/2014/main" id="{3BCD594E-51A8-4220-981C-4556DC54F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08676"/>
              </p:ext>
            </p:extLst>
          </p:nvPr>
        </p:nvGraphicFramePr>
        <p:xfrm>
          <a:off x="3384310" y="3458181"/>
          <a:ext cx="2905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17" name="개체 9">
                        <a:extLst>
                          <a:ext uri="{FF2B5EF4-FFF2-40B4-BE49-F238E27FC236}">
                            <a16:creationId xmlns:a16="http://schemas.microsoft.com/office/drawing/2014/main" id="{2C777B8D-569C-433A-8804-7B93F0B63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10" y="3458181"/>
                        <a:ext cx="290513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9">
            <a:extLst>
              <a:ext uri="{FF2B5EF4-FFF2-40B4-BE49-F238E27FC236}">
                <a16:creationId xmlns:a16="http://schemas.microsoft.com/office/drawing/2014/main" id="{E9B24508-66CE-4143-94E0-EA6468CB7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39620"/>
              </p:ext>
            </p:extLst>
          </p:nvPr>
        </p:nvGraphicFramePr>
        <p:xfrm>
          <a:off x="3360498" y="3266093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18" name="개체 9">
                        <a:extLst>
                          <a:ext uri="{FF2B5EF4-FFF2-40B4-BE49-F238E27FC236}">
                            <a16:creationId xmlns:a16="http://schemas.microsoft.com/office/drawing/2014/main" id="{FCC1A066-8CFF-4A58-A23B-14B000EDD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498" y="3266093"/>
                        <a:ext cx="420687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개체 9">
            <a:extLst>
              <a:ext uri="{FF2B5EF4-FFF2-40B4-BE49-F238E27FC236}">
                <a16:creationId xmlns:a16="http://schemas.microsoft.com/office/drawing/2014/main" id="{51BF4E00-43D8-49D4-A39E-F2E2FBD04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94562"/>
              </p:ext>
            </p:extLst>
          </p:nvPr>
        </p:nvGraphicFramePr>
        <p:xfrm>
          <a:off x="6732838" y="2400046"/>
          <a:ext cx="11763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12" imgW="774360" imgH="241200" progId="Equation.DSMT4">
                  <p:embed/>
                </p:oleObj>
              </mc:Choice>
              <mc:Fallback>
                <p:oleObj name="Equation" r:id="rId12" imgW="774360" imgH="241200" progId="Equation.DSMT4">
                  <p:embed/>
                  <p:pic>
                    <p:nvPicPr>
                      <p:cNvPr id="25" name="개체 9">
                        <a:extLst>
                          <a:ext uri="{FF2B5EF4-FFF2-40B4-BE49-F238E27FC236}">
                            <a16:creationId xmlns:a16="http://schemas.microsoft.com/office/drawing/2014/main" id="{FBBDDDA7-8CE5-4181-B16A-178693506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838" y="2400046"/>
                        <a:ext cx="1176338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개체 9">
            <a:extLst>
              <a:ext uri="{FF2B5EF4-FFF2-40B4-BE49-F238E27FC236}">
                <a16:creationId xmlns:a16="http://schemas.microsoft.com/office/drawing/2014/main" id="{E6FD351A-DBCA-4C55-9AEF-B415EC022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40716"/>
              </p:ext>
            </p:extLst>
          </p:nvPr>
        </p:nvGraphicFramePr>
        <p:xfrm>
          <a:off x="10109650" y="2399278"/>
          <a:ext cx="11382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14" imgW="749160" imgH="241200" progId="Equation.DSMT4">
                  <p:embed/>
                </p:oleObj>
              </mc:Choice>
              <mc:Fallback>
                <p:oleObj name="Equation" r:id="rId14" imgW="749160" imgH="241200" progId="Equation.DSMT4">
                  <p:embed/>
                  <p:pic>
                    <p:nvPicPr>
                      <p:cNvPr id="25" name="개체 9">
                        <a:extLst>
                          <a:ext uri="{FF2B5EF4-FFF2-40B4-BE49-F238E27FC236}">
                            <a16:creationId xmlns:a16="http://schemas.microsoft.com/office/drawing/2014/main" id="{FBBDDDA7-8CE5-4181-B16A-178693506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9650" y="2399278"/>
                        <a:ext cx="11382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5C76CAF5-62D5-4074-A5D6-C695EAB03B7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326"/>
          <a:stretch/>
        </p:blipFill>
        <p:spPr>
          <a:xfrm>
            <a:off x="8237358" y="3815668"/>
            <a:ext cx="3323725" cy="21153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F4B4E4-C1A4-4D8C-B579-845CDB27408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680" t="-337"/>
          <a:stretch/>
        </p:blipFill>
        <p:spPr>
          <a:xfrm>
            <a:off x="4906199" y="3815982"/>
            <a:ext cx="3305669" cy="2119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57044D-8B0C-4D14-A3E3-E76CA4A14BD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-412"/>
          <a:stretch/>
        </p:blipFill>
        <p:spPr>
          <a:xfrm>
            <a:off x="754016" y="3815983"/>
            <a:ext cx="3792293" cy="2118004"/>
          </a:xfrm>
          <a:prstGeom prst="rect">
            <a:avLst/>
          </a:prstGeom>
          <a:ln>
            <a:noFill/>
          </a:ln>
        </p:spPr>
      </p:pic>
      <p:graphicFrame>
        <p:nvGraphicFramePr>
          <p:cNvPr id="38" name="개체 9">
            <a:extLst>
              <a:ext uri="{FF2B5EF4-FFF2-40B4-BE49-F238E27FC236}">
                <a16:creationId xmlns:a16="http://schemas.microsoft.com/office/drawing/2014/main" id="{59EE0B1A-99E1-40AC-9F75-207295AC7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22753"/>
              </p:ext>
            </p:extLst>
          </p:nvPr>
        </p:nvGraphicFramePr>
        <p:xfrm>
          <a:off x="3290174" y="3957515"/>
          <a:ext cx="10033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19" imgW="660240" imgH="241200" progId="Equation.DSMT4">
                  <p:embed/>
                </p:oleObj>
              </mc:Choice>
              <mc:Fallback>
                <p:oleObj name="Equation" r:id="rId19" imgW="660240" imgH="241200" progId="Equation.DSMT4">
                  <p:embed/>
                  <p:pic>
                    <p:nvPicPr>
                      <p:cNvPr id="35" name="개체 9">
                        <a:extLst>
                          <a:ext uri="{FF2B5EF4-FFF2-40B4-BE49-F238E27FC236}">
                            <a16:creationId xmlns:a16="http://schemas.microsoft.com/office/drawing/2014/main" id="{864DA280-6920-40D1-A61F-288810576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174" y="3957515"/>
                        <a:ext cx="10033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9">
            <a:extLst>
              <a:ext uri="{FF2B5EF4-FFF2-40B4-BE49-F238E27FC236}">
                <a16:creationId xmlns:a16="http://schemas.microsoft.com/office/drawing/2014/main" id="{161444F7-850B-436D-B9A2-B5E0617A2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71609"/>
              </p:ext>
            </p:extLst>
          </p:nvPr>
        </p:nvGraphicFramePr>
        <p:xfrm>
          <a:off x="6753476" y="3957514"/>
          <a:ext cx="11557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21" imgW="761760" imgH="241200" progId="Equation.DSMT4">
                  <p:embed/>
                </p:oleObj>
              </mc:Choice>
              <mc:Fallback>
                <p:oleObj name="Equation" r:id="rId21" imgW="761760" imgH="241200" progId="Equation.DSMT4">
                  <p:embed/>
                  <p:pic>
                    <p:nvPicPr>
                      <p:cNvPr id="30" name="개체 9">
                        <a:extLst>
                          <a:ext uri="{FF2B5EF4-FFF2-40B4-BE49-F238E27FC236}">
                            <a16:creationId xmlns:a16="http://schemas.microsoft.com/office/drawing/2014/main" id="{51BF4E00-43D8-49D4-A39E-F2E2FBD04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476" y="3957514"/>
                        <a:ext cx="11557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개체 9">
            <a:extLst>
              <a:ext uri="{FF2B5EF4-FFF2-40B4-BE49-F238E27FC236}">
                <a16:creationId xmlns:a16="http://schemas.microsoft.com/office/drawing/2014/main" id="{D3066804-F78B-4677-90E1-0D155F767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71101"/>
              </p:ext>
            </p:extLst>
          </p:nvPr>
        </p:nvGraphicFramePr>
        <p:xfrm>
          <a:off x="10069963" y="3957514"/>
          <a:ext cx="11779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23" imgW="774360" imgH="241200" progId="Equation.DSMT4">
                  <p:embed/>
                </p:oleObj>
              </mc:Choice>
              <mc:Fallback>
                <p:oleObj name="Equation" r:id="rId23" imgW="774360" imgH="241200" progId="Equation.DSMT4">
                  <p:embed/>
                  <p:pic>
                    <p:nvPicPr>
                      <p:cNvPr id="31" name="개체 9">
                        <a:extLst>
                          <a:ext uri="{FF2B5EF4-FFF2-40B4-BE49-F238E27FC236}">
                            <a16:creationId xmlns:a16="http://schemas.microsoft.com/office/drawing/2014/main" id="{E6FD351A-DBCA-4C55-9AEF-B415EC022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963" y="3957514"/>
                        <a:ext cx="117792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FEBA490B-80FF-4A49-A634-02A31E358BAF}"/>
              </a:ext>
            </a:extLst>
          </p:cNvPr>
          <p:cNvSpPr/>
          <p:nvPr/>
        </p:nvSpPr>
        <p:spPr>
          <a:xfrm>
            <a:off x="683664" y="2163972"/>
            <a:ext cx="3999086" cy="37871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42386D-8E43-45B4-A4C1-479D7927D77E}"/>
              </a:ext>
            </a:extLst>
          </p:cNvPr>
          <p:cNvCxnSpPr/>
          <p:nvPr/>
        </p:nvCxnSpPr>
        <p:spPr>
          <a:xfrm>
            <a:off x="3801229" y="4955847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96E51C-0AAC-4755-9C63-5BC33568D96C}"/>
              </a:ext>
            </a:extLst>
          </p:cNvPr>
          <p:cNvCxnSpPr/>
          <p:nvPr/>
        </p:nvCxnSpPr>
        <p:spPr>
          <a:xfrm>
            <a:off x="3801229" y="514882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개체 9">
            <a:extLst>
              <a:ext uri="{FF2B5EF4-FFF2-40B4-BE49-F238E27FC236}">
                <a16:creationId xmlns:a16="http://schemas.microsoft.com/office/drawing/2014/main" id="{088A7426-EB4E-4C3D-8A5A-A16F74B02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51561"/>
              </p:ext>
            </p:extLst>
          </p:nvPr>
        </p:nvGraphicFramePr>
        <p:xfrm>
          <a:off x="3382821" y="5051286"/>
          <a:ext cx="2905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28" name="개체 9">
                        <a:extLst>
                          <a:ext uri="{FF2B5EF4-FFF2-40B4-BE49-F238E27FC236}">
                            <a16:creationId xmlns:a16="http://schemas.microsoft.com/office/drawing/2014/main" id="{3BCD594E-51A8-4220-981C-4556DC54F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821" y="5051286"/>
                        <a:ext cx="290513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9">
            <a:extLst>
              <a:ext uri="{FF2B5EF4-FFF2-40B4-BE49-F238E27FC236}">
                <a16:creationId xmlns:a16="http://schemas.microsoft.com/office/drawing/2014/main" id="{B1128189-550D-4068-979D-A51C6D4BC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52105"/>
              </p:ext>
            </p:extLst>
          </p:nvPr>
        </p:nvGraphicFramePr>
        <p:xfrm>
          <a:off x="3359009" y="4859198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29" name="개체 9">
                        <a:extLst>
                          <a:ext uri="{FF2B5EF4-FFF2-40B4-BE49-F238E27FC236}">
                            <a16:creationId xmlns:a16="http://schemas.microsoft.com/office/drawing/2014/main" id="{E9B24508-66CE-4143-94E0-EA6468CB7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009" y="4859198"/>
                        <a:ext cx="420687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8">
            <a:extLst>
              <a:ext uri="{FF2B5EF4-FFF2-40B4-BE49-F238E27FC236}">
                <a16:creationId xmlns:a16="http://schemas.microsoft.com/office/drawing/2014/main" id="{70849EC7-4DD5-41BE-92B6-C39EFC624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10051"/>
              </p:ext>
            </p:extLst>
          </p:nvPr>
        </p:nvGraphicFramePr>
        <p:xfrm>
          <a:off x="565150" y="6194683"/>
          <a:ext cx="11061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25" imgW="5422680" imgH="253800" progId="Equation.DSMT4">
                  <p:embed/>
                </p:oleObj>
              </mc:Choice>
              <mc:Fallback>
                <p:oleObj name="Equation" r:id="rId25" imgW="5422680" imgH="253800" progId="Equation.DSMT4">
                  <p:embed/>
                  <p:pic>
                    <p:nvPicPr>
                      <p:cNvPr id="45" name="개체 8">
                        <a:extLst>
                          <a:ext uri="{FF2B5EF4-FFF2-40B4-BE49-F238E27FC236}">
                            <a16:creationId xmlns:a16="http://schemas.microsoft.com/office/drawing/2014/main" id="{BC3698EB-C28B-4477-9878-50BEB2175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5150" y="6194683"/>
                        <a:ext cx="110617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47620A07-B5F7-4C24-8CA1-A9E7B307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506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/>
              <a:t>A </a:t>
            </a:r>
            <a:r>
              <a:rPr lang="en-US" b="1" dirty="0">
                <a:solidFill>
                  <a:srgbClr val="0000FF"/>
                </a:solidFill>
              </a:rPr>
              <a:t>constant charge Hall conductivity</a:t>
            </a:r>
            <a:r>
              <a:rPr lang="en-US" b="1" dirty="0"/>
              <a:t> is observed when the period of the phonon is an </a:t>
            </a:r>
            <a:r>
              <a:rPr lang="en-US" b="1" u="sng" dirty="0"/>
              <a:t>integer multiple</a:t>
            </a:r>
            <a:r>
              <a:rPr lang="en-US" b="1" dirty="0"/>
              <a:t> of the DC field’s period.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381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89AF84-DD0F-4978-96D7-F2321E95B636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Requirements for Hall Conductivity</a:t>
            </a:r>
          </a:p>
        </p:txBody>
      </p:sp>
      <p:graphicFrame>
        <p:nvGraphicFramePr>
          <p:cNvPr id="46" name="개체 8">
            <a:extLst>
              <a:ext uri="{FF2B5EF4-FFF2-40B4-BE49-F238E27FC236}">
                <a16:creationId xmlns:a16="http://schemas.microsoft.com/office/drawing/2014/main" id="{70849EC7-4DD5-41BE-92B6-C39EFC624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00597"/>
              </p:ext>
            </p:extLst>
          </p:nvPr>
        </p:nvGraphicFramePr>
        <p:xfrm>
          <a:off x="695325" y="6207125"/>
          <a:ext cx="10801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3" imgW="5295600" imgH="241200" progId="Equation.DSMT4">
                  <p:embed/>
                </p:oleObj>
              </mc:Choice>
              <mc:Fallback>
                <p:oleObj name="Equation" r:id="rId3" imgW="5295600" imgH="241200" progId="Equation.DSMT4">
                  <p:embed/>
                  <p:pic>
                    <p:nvPicPr>
                      <p:cNvPr id="46" name="개체 8">
                        <a:extLst>
                          <a:ext uri="{FF2B5EF4-FFF2-40B4-BE49-F238E27FC236}">
                            <a16:creationId xmlns:a16="http://schemas.microsoft.com/office/drawing/2014/main" id="{70849EC7-4DD5-41BE-92B6-C39EFC624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325" y="6207125"/>
                        <a:ext cx="108013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47620A07-B5F7-4C24-8CA1-A9E7B307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506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sign</a:t>
            </a:r>
            <a:r>
              <a:rPr lang="en-US" b="1" dirty="0"/>
              <a:t> and the </a:t>
            </a:r>
            <a:r>
              <a:rPr lang="en-US" b="1" dirty="0">
                <a:solidFill>
                  <a:srgbClr val="0000FF"/>
                </a:solidFill>
              </a:rPr>
              <a:t>magnitude</a:t>
            </a:r>
            <a:r>
              <a:rPr lang="en-US" b="1" dirty="0"/>
              <a:t> of the charge Hall conductivity depends on the </a:t>
            </a:r>
            <a:r>
              <a:rPr lang="en-US" b="1" dirty="0">
                <a:solidFill>
                  <a:srgbClr val="FF0000"/>
                </a:solidFill>
              </a:rPr>
              <a:t>helicity</a:t>
            </a:r>
            <a:r>
              <a:rPr lang="en-US" b="1" dirty="0"/>
              <a:t> and the </a:t>
            </a:r>
            <a:r>
              <a:rPr lang="en-US" b="1" dirty="0">
                <a:solidFill>
                  <a:srgbClr val="0000FF"/>
                </a:solidFill>
              </a:rPr>
              <a:t>amplitude</a:t>
            </a:r>
            <a:r>
              <a:rPr lang="en-US" b="1" dirty="0"/>
              <a:t> of the phonon, respectively.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b="1" dirty="0"/>
              <a:t>There is a lower and upper limit of the phonon amplitude for a physically meaningful Hall conductivity.</a:t>
            </a:r>
            <a:endParaRPr lang="ko-KR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C6063-2AC2-45F0-A52D-30B6EA84F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24" y="3096319"/>
            <a:ext cx="5170598" cy="2884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40C6E-4EF2-4581-84C1-753766EF0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252" y="3104708"/>
            <a:ext cx="5170598" cy="2819598"/>
          </a:xfrm>
          <a:prstGeom prst="rect">
            <a:avLst/>
          </a:prstGeom>
        </p:spPr>
      </p:pic>
      <p:graphicFrame>
        <p:nvGraphicFramePr>
          <p:cNvPr id="50" name="개체 9">
            <a:extLst>
              <a:ext uri="{FF2B5EF4-FFF2-40B4-BE49-F238E27FC236}">
                <a16:creationId xmlns:a16="http://schemas.microsoft.com/office/drawing/2014/main" id="{9D788E80-8CA4-4310-9707-13CE74613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96587"/>
              </p:ext>
            </p:extLst>
          </p:nvPr>
        </p:nvGraphicFramePr>
        <p:xfrm>
          <a:off x="10171010" y="3292227"/>
          <a:ext cx="10604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25" name="개체 9">
                        <a:extLst>
                          <a:ext uri="{FF2B5EF4-FFF2-40B4-BE49-F238E27FC236}">
                            <a16:creationId xmlns:a16="http://schemas.microsoft.com/office/drawing/2014/main" id="{FBBDDDA7-8CE5-4181-B16A-178693506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010" y="3292227"/>
                        <a:ext cx="10604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개체 9">
            <a:extLst>
              <a:ext uri="{FF2B5EF4-FFF2-40B4-BE49-F238E27FC236}">
                <a16:creationId xmlns:a16="http://schemas.microsoft.com/office/drawing/2014/main" id="{E269E0C8-C761-45CE-B12B-515B73363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50528"/>
              </p:ext>
            </p:extLst>
          </p:nvPr>
        </p:nvGraphicFramePr>
        <p:xfrm>
          <a:off x="4189413" y="3291761"/>
          <a:ext cx="10795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50" name="개체 9">
                        <a:extLst>
                          <a:ext uri="{FF2B5EF4-FFF2-40B4-BE49-F238E27FC236}">
                            <a16:creationId xmlns:a16="http://schemas.microsoft.com/office/drawing/2014/main" id="{9D788E80-8CA4-4310-9707-13CE74613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291761"/>
                        <a:ext cx="10795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B49076-08FF-47D7-9F8B-670362220704}"/>
              </a:ext>
            </a:extLst>
          </p:cNvPr>
          <p:cNvCxnSpPr/>
          <p:nvPr/>
        </p:nvCxnSpPr>
        <p:spPr>
          <a:xfrm>
            <a:off x="10764807" y="4576713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300BA1-F9AA-42D8-BF4B-740A6968737E}"/>
              </a:ext>
            </a:extLst>
          </p:cNvPr>
          <p:cNvCxnSpPr/>
          <p:nvPr/>
        </p:nvCxnSpPr>
        <p:spPr>
          <a:xfrm>
            <a:off x="10771404" y="4766961"/>
            <a:ext cx="4572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개체 9">
            <a:extLst>
              <a:ext uri="{FF2B5EF4-FFF2-40B4-BE49-F238E27FC236}">
                <a16:creationId xmlns:a16="http://schemas.microsoft.com/office/drawing/2014/main" id="{0A207FC0-C987-4140-B67E-41AFBB8A7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35786"/>
              </p:ext>
            </p:extLst>
          </p:nvPr>
        </p:nvGraphicFramePr>
        <p:xfrm>
          <a:off x="10027027" y="4668820"/>
          <a:ext cx="690562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11" imgW="723600" imgH="203040" progId="Equation.DSMT4">
                  <p:embed/>
                </p:oleObj>
              </mc:Choice>
              <mc:Fallback>
                <p:oleObj name="Equation" r:id="rId11" imgW="723600" imgH="203040" progId="Equation.DSMT4">
                  <p:embed/>
                  <p:pic>
                    <p:nvPicPr>
                      <p:cNvPr id="35" name="개체 9">
                        <a:extLst>
                          <a:ext uri="{FF2B5EF4-FFF2-40B4-BE49-F238E27FC236}">
                            <a16:creationId xmlns:a16="http://schemas.microsoft.com/office/drawing/2014/main" id="{2B4C6603-515E-43F7-9587-37C34CA42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7027" y="4668820"/>
                        <a:ext cx="690562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개체 9">
            <a:extLst>
              <a:ext uri="{FF2B5EF4-FFF2-40B4-BE49-F238E27FC236}">
                <a16:creationId xmlns:a16="http://schemas.microsoft.com/office/drawing/2014/main" id="{AD3655EC-EDAA-401B-B19C-AEE065DAA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73966"/>
              </p:ext>
            </p:extLst>
          </p:nvPr>
        </p:nvGraphicFramePr>
        <p:xfrm>
          <a:off x="10120238" y="4480159"/>
          <a:ext cx="588962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13" imgW="622080" imgH="203040" progId="Equation.DSMT4">
                  <p:embed/>
                </p:oleObj>
              </mc:Choice>
              <mc:Fallback>
                <p:oleObj name="Equation" r:id="rId13" imgW="622080" imgH="203040" progId="Equation.DSMT4">
                  <p:embed/>
                  <p:pic>
                    <p:nvPicPr>
                      <p:cNvPr id="48" name="개체 9">
                        <a:extLst>
                          <a:ext uri="{FF2B5EF4-FFF2-40B4-BE49-F238E27FC236}">
                            <a16:creationId xmlns:a16="http://schemas.microsoft.com/office/drawing/2014/main" id="{04624343-DCA8-4961-A192-124FFC7F6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0238" y="4480159"/>
                        <a:ext cx="588962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63B1E4-C74A-49E2-AA3D-8A8232E0F983}"/>
              </a:ext>
            </a:extLst>
          </p:cNvPr>
          <p:cNvCxnSpPr/>
          <p:nvPr/>
        </p:nvCxnSpPr>
        <p:spPr>
          <a:xfrm>
            <a:off x="10774260" y="494366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개체 9">
            <a:extLst>
              <a:ext uri="{FF2B5EF4-FFF2-40B4-BE49-F238E27FC236}">
                <a16:creationId xmlns:a16="http://schemas.microsoft.com/office/drawing/2014/main" id="{57FB0F40-5CCC-4A06-B3DA-ED14CD4BA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46252"/>
              </p:ext>
            </p:extLst>
          </p:nvPr>
        </p:nvGraphicFramePr>
        <p:xfrm>
          <a:off x="10100052" y="4845522"/>
          <a:ext cx="617537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54" name="개체 9">
                        <a:extLst>
                          <a:ext uri="{FF2B5EF4-FFF2-40B4-BE49-F238E27FC236}">
                            <a16:creationId xmlns:a16="http://schemas.microsoft.com/office/drawing/2014/main" id="{9C1BFA39-60CA-41F8-B76D-DDEB7778A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0052" y="4845522"/>
                        <a:ext cx="617537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84A4C7-6A5B-4E90-A189-5F2E38C6F5C7}"/>
              </a:ext>
            </a:extLst>
          </p:cNvPr>
          <p:cNvCxnSpPr/>
          <p:nvPr/>
        </p:nvCxnSpPr>
        <p:spPr>
          <a:xfrm>
            <a:off x="4801391" y="4576713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FAAA89F-5B9B-49A9-AC7B-E49B01239A5B}"/>
              </a:ext>
            </a:extLst>
          </p:cNvPr>
          <p:cNvCxnSpPr/>
          <p:nvPr/>
        </p:nvCxnSpPr>
        <p:spPr>
          <a:xfrm>
            <a:off x="4807988" y="4766961"/>
            <a:ext cx="4572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개체 9">
            <a:extLst>
              <a:ext uri="{FF2B5EF4-FFF2-40B4-BE49-F238E27FC236}">
                <a16:creationId xmlns:a16="http://schemas.microsoft.com/office/drawing/2014/main" id="{2D92C233-FCB5-4FF3-A1B0-B6C79753C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69387"/>
              </p:ext>
            </p:extLst>
          </p:nvPr>
        </p:nvGraphicFramePr>
        <p:xfrm>
          <a:off x="4063611" y="4668820"/>
          <a:ext cx="690562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57" name="개체 9">
                        <a:extLst>
                          <a:ext uri="{FF2B5EF4-FFF2-40B4-BE49-F238E27FC236}">
                            <a16:creationId xmlns:a16="http://schemas.microsoft.com/office/drawing/2014/main" id="{0A207FC0-C987-4140-B67E-41AFBB8A7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611" y="4668820"/>
                        <a:ext cx="690562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개체 9">
            <a:extLst>
              <a:ext uri="{FF2B5EF4-FFF2-40B4-BE49-F238E27FC236}">
                <a16:creationId xmlns:a16="http://schemas.microsoft.com/office/drawing/2014/main" id="{E776836F-1C9C-4999-A673-6AB96F346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168174"/>
              </p:ext>
            </p:extLst>
          </p:nvPr>
        </p:nvGraphicFramePr>
        <p:xfrm>
          <a:off x="4156822" y="4480159"/>
          <a:ext cx="588962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tion" r:id="rId18" imgW="622080" imgH="203040" progId="Equation.DSMT4">
                  <p:embed/>
                </p:oleObj>
              </mc:Choice>
              <mc:Fallback>
                <p:oleObj name="Equation" r:id="rId18" imgW="622080" imgH="203040" progId="Equation.DSMT4">
                  <p:embed/>
                  <p:pic>
                    <p:nvPicPr>
                      <p:cNvPr id="58" name="개체 9">
                        <a:extLst>
                          <a:ext uri="{FF2B5EF4-FFF2-40B4-BE49-F238E27FC236}">
                            <a16:creationId xmlns:a16="http://schemas.microsoft.com/office/drawing/2014/main" id="{AD3655EC-EDAA-401B-B19C-AEE065DAA9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822" y="4480159"/>
                        <a:ext cx="588962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ABDB69-5E6D-4DFB-865B-F495746340A3}"/>
              </a:ext>
            </a:extLst>
          </p:cNvPr>
          <p:cNvCxnSpPr/>
          <p:nvPr/>
        </p:nvCxnSpPr>
        <p:spPr>
          <a:xfrm>
            <a:off x="4810844" y="494366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개체 9">
            <a:extLst>
              <a:ext uri="{FF2B5EF4-FFF2-40B4-BE49-F238E27FC236}">
                <a16:creationId xmlns:a16="http://schemas.microsoft.com/office/drawing/2014/main" id="{C01944AE-DA14-4EB0-815E-E79FC686C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009604"/>
              </p:ext>
            </p:extLst>
          </p:nvPr>
        </p:nvGraphicFramePr>
        <p:xfrm>
          <a:off x="4136636" y="4845522"/>
          <a:ext cx="617537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Equation" r:id="rId19" imgW="647640" imgH="203040" progId="Equation.DSMT4">
                  <p:embed/>
                </p:oleObj>
              </mc:Choice>
              <mc:Fallback>
                <p:oleObj name="Equation" r:id="rId19" imgW="647640" imgH="203040" progId="Equation.DSMT4">
                  <p:embed/>
                  <p:pic>
                    <p:nvPicPr>
                      <p:cNvPr id="60" name="개체 9">
                        <a:extLst>
                          <a:ext uri="{FF2B5EF4-FFF2-40B4-BE49-F238E27FC236}">
                            <a16:creationId xmlns:a16="http://schemas.microsoft.com/office/drawing/2014/main" id="{57FB0F40-5CCC-4A06-B3DA-ED14CD4BA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636" y="4845522"/>
                        <a:ext cx="617537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20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0D2B8B-C6C9-4024-AD1F-0CDF472CD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9025"/>
              </p:ext>
            </p:extLst>
          </p:nvPr>
        </p:nvGraphicFramePr>
        <p:xfrm>
          <a:off x="1814512" y="2094707"/>
          <a:ext cx="856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3" imgW="5041800" imgH="431640" progId="Equation.DSMT4">
                  <p:embed/>
                </p:oleObj>
              </mc:Choice>
              <mc:Fallback>
                <p:oleObj name="Equation" r:id="rId3" imgW="504180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0D2B8B-C6C9-4024-AD1F-0CDF472CD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2" y="2094707"/>
                        <a:ext cx="856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C340642-8A72-4913-98E4-E8FD9C517D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3" b="-869"/>
          <a:stretch/>
        </p:blipFill>
        <p:spPr>
          <a:xfrm>
            <a:off x="568547" y="3021807"/>
            <a:ext cx="5022734" cy="2847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4F654-1698-4751-ADCF-1D99FD85B2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533" b="-891"/>
          <a:stretch/>
        </p:blipFill>
        <p:spPr>
          <a:xfrm>
            <a:off x="6692293" y="3016329"/>
            <a:ext cx="5022734" cy="2851767"/>
          </a:xfrm>
          <a:prstGeom prst="rect">
            <a:avLst/>
          </a:prstGeom>
        </p:spPr>
      </p:pic>
      <p:graphicFrame>
        <p:nvGraphicFramePr>
          <p:cNvPr id="15" name="개체 9">
            <a:extLst>
              <a:ext uri="{FF2B5EF4-FFF2-40B4-BE49-F238E27FC236}">
                <a16:creationId xmlns:a16="http://schemas.microsoft.com/office/drawing/2014/main" id="{69A5A4A1-EA4C-46EB-9449-FAB522142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56695"/>
              </p:ext>
            </p:extLst>
          </p:nvPr>
        </p:nvGraphicFramePr>
        <p:xfrm>
          <a:off x="4298950" y="3301053"/>
          <a:ext cx="10033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7" imgW="660240" imgH="241200" progId="Equation.DSMT4">
                  <p:embed/>
                </p:oleObj>
              </mc:Choice>
              <mc:Fallback>
                <p:oleObj name="Equation" r:id="rId7" imgW="660240" imgH="241200" progId="Equation.DSMT4">
                  <p:embed/>
                  <p:pic>
                    <p:nvPicPr>
                      <p:cNvPr id="11" name="개체 9">
                        <a:extLst>
                          <a:ext uri="{FF2B5EF4-FFF2-40B4-BE49-F238E27FC236}">
                            <a16:creationId xmlns:a16="http://schemas.microsoft.com/office/drawing/2014/main" id="{977283E2-7852-4698-9C15-2D1850F15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301053"/>
                        <a:ext cx="10033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9">
            <a:extLst>
              <a:ext uri="{FF2B5EF4-FFF2-40B4-BE49-F238E27FC236}">
                <a16:creationId xmlns:a16="http://schemas.microsoft.com/office/drawing/2014/main" id="{4B3117CF-6A17-42E8-A7E6-DE3975A97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95322"/>
              </p:ext>
            </p:extLst>
          </p:nvPr>
        </p:nvGraphicFramePr>
        <p:xfrm>
          <a:off x="10371138" y="3301053"/>
          <a:ext cx="9842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9" imgW="647640" imgH="241200" progId="Equation.DSMT4">
                  <p:embed/>
                </p:oleObj>
              </mc:Choice>
              <mc:Fallback>
                <p:oleObj name="Equation" r:id="rId9" imgW="647640" imgH="241200" progId="Equation.DSMT4">
                  <p:embed/>
                  <p:pic>
                    <p:nvPicPr>
                      <p:cNvPr id="12" name="개체 9">
                        <a:extLst>
                          <a:ext uri="{FF2B5EF4-FFF2-40B4-BE49-F238E27FC236}">
                            <a16:creationId xmlns:a16="http://schemas.microsoft.com/office/drawing/2014/main" id="{82E01561-5B64-4466-8F3F-4B74B0F3C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138" y="3301053"/>
                        <a:ext cx="9842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2D067-8AAF-40A7-865B-025BCC682DAD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Orbital Magnetization without SOC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A8FB44-716A-465D-9B48-155F2E30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5736"/>
            <a:ext cx="12192000" cy="1105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b="1" dirty="0"/>
              <a:t>Even </a:t>
            </a:r>
            <a:r>
              <a:rPr lang="en-US" altLang="ko-KR" b="1" dirty="0">
                <a:solidFill>
                  <a:srgbClr val="FF0000"/>
                </a:solidFill>
              </a:rPr>
              <a:t>without SOC</a:t>
            </a:r>
            <a:r>
              <a:rPr lang="en-US" altLang="ko-KR" b="1" dirty="0"/>
              <a:t>, there is a time-averaged constant Hall current </a:t>
            </a:r>
            <a:r>
              <a:rPr lang="en-US" altLang="ko-KR" b="1" dirty="0">
                <a:sym typeface="Wingdings" panose="05000000000000000000" pitchFamily="2" charset="2"/>
              </a:rPr>
              <a:t> Berry curvature  orbital magnetization.</a:t>
            </a:r>
            <a:endParaRPr lang="en-US" altLang="ko-KR" b="1" u="sng" dirty="0"/>
          </a:p>
        </p:txBody>
      </p:sp>
      <p:graphicFrame>
        <p:nvGraphicFramePr>
          <p:cNvPr id="21" name="개체 8">
            <a:extLst>
              <a:ext uri="{FF2B5EF4-FFF2-40B4-BE49-F238E27FC236}">
                <a16:creationId xmlns:a16="http://schemas.microsoft.com/office/drawing/2014/main" id="{5D1151EB-1E97-4A38-BC12-13FD4B857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80801"/>
              </p:ext>
            </p:extLst>
          </p:nvPr>
        </p:nvGraphicFramePr>
        <p:xfrm>
          <a:off x="823913" y="6194425"/>
          <a:ext cx="105441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1" imgW="5168880" imgH="253800" progId="Equation.DSMT4">
                  <p:embed/>
                </p:oleObj>
              </mc:Choice>
              <mc:Fallback>
                <p:oleObj name="Equation" r:id="rId11" imgW="5168880" imgH="253800" progId="Equation.DSMT4">
                  <p:embed/>
                  <p:pic>
                    <p:nvPicPr>
                      <p:cNvPr id="46" name="개체 8">
                        <a:extLst>
                          <a:ext uri="{FF2B5EF4-FFF2-40B4-BE49-F238E27FC236}">
                            <a16:creationId xmlns:a16="http://schemas.microsoft.com/office/drawing/2014/main" id="{70849EC7-4DD5-41BE-92B6-C39EFC624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3913" y="6194425"/>
                        <a:ext cx="1054417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0090BE-5DA3-4BEC-ABAC-58C753616C1A}"/>
              </a:ext>
            </a:extLst>
          </p:cNvPr>
          <p:cNvCxnSpPr/>
          <p:nvPr/>
        </p:nvCxnSpPr>
        <p:spPr>
          <a:xfrm>
            <a:off x="4741170" y="4573683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E591ED-69A8-4D9E-A3A9-295B0C1FFE7B}"/>
              </a:ext>
            </a:extLst>
          </p:cNvPr>
          <p:cNvCxnSpPr/>
          <p:nvPr/>
        </p:nvCxnSpPr>
        <p:spPr>
          <a:xfrm>
            <a:off x="4741170" y="476666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개체 9">
            <a:extLst>
              <a:ext uri="{FF2B5EF4-FFF2-40B4-BE49-F238E27FC236}">
                <a16:creationId xmlns:a16="http://schemas.microsoft.com/office/drawing/2014/main" id="{081FCFDA-9920-4F78-8E62-43863841A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390"/>
              </p:ext>
            </p:extLst>
          </p:nvPr>
        </p:nvGraphicFramePr>
        <p:xfrm>
          <a:off x="4322762" y="4669122"/>
          <a:ext cx="2905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28" name="개체 9">
                        <a:extLst>
                          <a:ext uri="{FF2B5EF4-FFF2-40B4-BE49-F238E27FC236}">
                            <a16:creationId xmlns:a16="http://schemas.microsoft.com/office/drawing/2014/main" id="{3BCD594E-51A8-4220-981C-4556DC54F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2" y="4669122"/>
                        <a:ext cx="290513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9">
            <a:extLst>
              <a:ext uri="{FF2B5EF4-FFF2-40B4-BE49-F238E27FC236}">
                <a16:creationId xmlns:a16="http://schemas.microsoft.com/office/drawing/2014/main" id="{3189DD64-6E3F-4D53-9EDB-45384FA25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55434"/>
              </p:ext>
            </p:extLst>
          </p:nvPr>
        </p:nvGraphicFramePr>
        <p:xfrm>
          <a:off x="4298950" y="4477034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15" imgW="444240" imgH="203040" progId="Equation.DSMT4">
                  <p:embed/>
                </p:oleObj>
              </mc:Choice>
              <mc:Fallback>
                <p:oleObj name="Equation" r:id="rId15" imgW="444240" imgH="203040" progId="Equation.DSMT4">
                  <p:embed/>
                  <p:pic>
                    <p:nvPicPr>
                      <p:cNvPr id="29" name="개체 9">
                        <a:extLst>
                          <a:ext uri="{FF2B5EF4-FFF2-40B4-BE49-F238E27FC236}">
                            <a16:creationId xmlns:a16="http://schemas.microsoft.com/office/drawing/2014/main" id="{E9B24508-66CE-4143-94E0-EA6468CB7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477034"/>
                        <a:ext cx="420687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A45522-06DE-4D42-B9DD-E7AB1571A6F6}"/>
              </a:ext>
            </a:extLst>
          </p:cNvPr>
          <p:cNvCxnSpPr/>
          <p:nvPr/>
        </p:nvCxnSpPr>
        <p:spPr>
          <a:xfrm>
            <a:off x="10846895" y="4573683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0B231D-0518-47DE-B7DE-987CD757DB46}"/>
              </a:ext>
            </a:extLst>
          </p:cNvPr>
          <p:cNvCxnSpPr/>
          <p:nvPr/>
        </p:nvCxnSpPr>
        <p:spPr>
          <a:xfrm>
            <a:off x="10846895" y="476666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개체 9">
            <a:extLst>
              <a:ext uri="{FF2B5EF4-FFF2-40B4-BE49-F238E27FC236}">
                <a16:creationId xmlns:a16="http://schemas.microsoft.com/office/drawing/2014/main" id="{14562670-71EB-4E1B-B26F-27EF8962D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22954"/>
              </p:ext>
            </p:extLst>
          </p:nvPr>
        </p:nvGraphicFramePr>
        <p:xfrm>
          <a:off x="10428487" y="4669122"/>
          <a:ext cx="2905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28" name="개체 9">
                        <a:extLst>
                          <a:ext uri="{FF2B5EF4-FFF2-40B4-BE49-F238E27FC236}">
                            <a16:creationId xmlns:a16="http://schemas.microsoft.com/office/drawing/2014/main" id="{3BCD594E-51A8-4220-981C-4556DC54F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8487" y="4669122"/>
                        <a:ext cx="290513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9">
            <a:extLst>
              <a:ext uri="{FF2B5EF4-FFF2-40B4-BE49-F238E27FC236}">
                <a16:creationId xmlns:a16="http://schemas.microsoft.com/office/drawing/2014/main" id="{3B6BA04A-53E7-40F3-B980-412840F80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93696"/>
              </p:ext>
            </p:extLst>
          </p:nvPr>
        </p:nvGraphicFramePr>
        <p:xfrm>
          <a:off x="10404675" y="4477034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15" imgW="444240" imgH="203040" progId="Equation.DSMT4">
                  <p:embed/>
                </p:oleObj>
              </mc:Choice>
              <mc:Fallback>
                <p:oleObj name="Equation" r:id="rId15" imgW="444240" imgH="203040" progId="Equation.DSMT4">
                  <p:embed/>
                  <p:pic>
                    <p:nvPicPr>
                      <p:cNvPr id="29" name="개체 9">
                        <a:extLst>
                          <a:ext uri="{FF2B5EF4-FFF2-40B4-BE49-F238E27FC236}">
                            <a16:creationId xmlns:a16="http://schemas.microsoft.com/office/drawing/2014/main" id="{E9B24508-66CE-4143-94E0-EA6468CB7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4675" y="4477034"/>
                        <a:ext cx="420687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45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C340642-8A72-4913-98E4-E8FD9C517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" b="-869"/>
          <a:stretch/>
        </p:blipFill>
        <p:spPr>
          <a:xfrm>
            <a:off x="568547" y="3021807"/>
            <a:ext cx="5022734" cy="2847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4F654-1698-4751-ADCF-1D99FD85B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33" b="-891"/>
          <a:stretch/>
        </p:blipFill>
        <p:spPr>
          <a:xfrm>
            <a:off x="6692293" y="3024718"/>
            <a:ext cx="5022734" cy="2851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F166C8-8150-4588-A69A-1BF6C7816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46" y="2990266"/>
            <a:ext cx="5170598" cy="290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0D9137-0492-4286-A612-DCF250717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194" y="3031925"/>
            <a:ext cx="5170598" cy="2903282"/>
          </a:xfrm>
          <a:prstGeom prst="rect">
            <a:avLst/>
          </a:prstGeom>
        </p:spPr>
      </p:pic>
      <p:graphicFrame>
        <p:nvGraphicFramePr>
          <p:cNvPr id="16" name="개체 9">
            <a:extLst>
              <a:ext uri="{FF2B5EF4-FFF2-40B4-BE49-F238E27FC236}">
                <a16:creationId xmlns:a16="http://schemas.microsoft.com/office/drawing/2014/main" id="{A9290C4E-36E4-4BD7-921D-0E7A1A1AC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92340"/>
              </p:ext>
            </p:extLst>
          </p:nvPr>
        </p:nvGraphicFramePr>
        <p:xfrm>
          <a:off x="4298950" y="3301053"/>
          <a:ext cx="10033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7" imgW="660240" imgH="241200" progId="Equation.DSMT4">
                  <p:embed/>
                </p:oleObj>
              </mc:Choice>
              <mc:Fallback>
                <p:oleObj name="Equation" r:id="rId7" imgW="660240" imgH="241200" progId="Equation.DSMT4">
                  <p:embed/>
                  <p:pic>
                    <p:nvPicPr>
                      <p:cNvPr id="15" name="개체 9">
                        <a:extLst>
                          <a:ext uri="{FF2B5EF4-FFF2-40B4-BE49-F238E27FC236}">
                            <a16:creationId xmlns:a16="http://schemas.microsoft.com/office/drawing/2014/main" id="{69A5A4A1-EA4C-46EB-9449-FAB522142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301053"/>
                        <a:ext cx="10033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9">
            <a:extLst>
              <a:ext uri="{FF2B5EF4-FFF2-40B4-BE49-F238E27FC236}">
                <a16:creationId xmlns:a16="http://schemas.microsoft.com/office/drawing/2014/main" id="{62019828-0CCB-4346-8D56-0F4D09245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12543"/>
              </p:ext>
            </p:extLst>
          </p:nvPr>
        </p:nvGraphicFramePr>
        <p:xfrm>
          <a:off x="10361613" y="3300413"/>
          <a:ext cx="10033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9" imgW="660240" imgH="241200" progId="Equation.DSMT4">
                  <p:embed/>
                </p:oleObj>
              </mc:Choice>
              <mc:Fallback>
                <p:oleObj name="Equation" r:id="rId9" imgW="660240" imgH="241200" progId="Equation.DSMT4">
                  <p:embed/>
                  <p:pic>
                    <p:nvPicPr>
                      <p:cNvPr id="17" name="개체 9">
                        <a:extLst>
                          <a:ext uri="{FF2B5EF4-FFF2-40B4-BE49-F238E27FC236}">
                            <a16:creationId xmlns:a16="http://schemas.microsoft.com/office/drawing/2014/main" id="{4B3117CF-6A17-42E8-A7E6-DE3975A97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613" y="3300413"/>
                        <a:ext cx="10033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428709-4340-44AE-AEBA-7540F6A97811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Orbital Magnetization with Inversion Symmetry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BB6E244-96D4-4B1E-8227-CFA0310F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5736"/>
            <a:ext cx="12192000" cy="25513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b="1" dirty="0"/>
              <a:t>Even </a:t>
            </a:r>
            <a:r>
              <a:rPr lang="en-US" altLang="ko-KR" b="1" dirty="0">
                <a:solidFill>
                  <a:srgbClr val="FF0000"/>
                </a:solidFill>
              </a:rPr>
              <a:t>with inversion symmetry</a:t>
            </a:r>
            <a:r>
              <a:rPr lang="en-US" altLang="ko-KR" b="1" dirty="0"/>
              <a:t>, there is a time-averaged constant Hall current </a:t>
            </a:r>
            <a:r>
              <a:rPr lang="en-US" altLang="ko-KR" b="1" dirty="0">
                <a:sym typeface="Wingdings" panose="05000000000000000000" pitchFamily="2" charset="2"/>
              </a:rPr>
              <a:t> Berry curvature  orbital magnetization.</a:t>
            </a:r>
            <a:endParaRPr lang="en-US" altLang="ko-KR" b="1" u="sng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b="1" dirty="0">
                <a:sym typeface="Wingdings" panose="05000000000000000000" pitchFamily="2" charset="2"/>
              </a:rPr>
              <a:t>Optical circular phonon modes </a:t>
            </a:r>
            <a:r>
              <a:rPr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don’t break inversion symmetry but opens a gap at valley points, which may cause non-trivial topology</a:t>
            </a:r>
            <a:r>
              <a:rPr lang="en-US" altLang="ko-KR" b="1" dirty="0"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21" name="개체 8">
            <a:extLst>
              <a:ext uri="{FF2B5EF4-FFF2-40B4-BE49-F238E27FC236}">
                <a16:creationId xmlns:a16="http://schemas.microsoft.com/office/drawing/2014/main" id="{424DE098-0DE0-4CDB-8B12-05CAEC45E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63663"/>
              </p:ext>
            </p:extLst>
          </p:nvPr>
        </p:nvGraphicFramePr>
        <p:xfrm>
          <a:off x="279400" y="6194425"/>
          <a:ext cx="116332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11" imgW="5702040" imgH="253800" progId="Equation.DSMT4">
                  <p:embed/>
                </p:oleObj>
              </mc:Choice>
              <mc:Fallback>
                <p:oleObj name="Equation" r:id="rId11" imgW="5702040" imgH="253800" progId="Equation.DSMT4">
                  <p:embed/>
                  <p:pic>
                    <p:nvPicPr>
                      <p:cNvPr id="21" name="개체 8">
                        <a:extLst>
                          <a:ext uri="{FF2B5EF4-FFF2-40B4-BE49-F238E27FC236}">
                            <a16:creationId xmlns:a16="http://schemas.microsoft.com/office/drawing/2014/main" id="{5D1151EB-1E97-4A38-BC12-13FD4B8577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9400" y="6194425"/>
                        <a:ext cx="11633200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249690-73E5-443D-A0EC-E2362265CB57}"/>
              </a:ext>
            </a:extLst>
          </p:cNvPr>
          <p:cNvCxnSpPr/>
          <p:nvPr/>
        </p:nvCxnSpPr>
        <p:spPr>
          <a:xfrm>
            <a:off x="4766337" y="4615628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87730-D1C6-4DFB-947F-5295C3CD9233}"/>
              </a:ext>
            </a:extLst>
          </p:cNvPr>
          <p:cNvCxnSpPr/>
          <p:nvPr/>
        </p:nvCxnSpPr>
        <p:spPr>
          <a:xfrm>
            <a:off x="4766337" y="480860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개체 9">
            <a:extLst>
              <a:ext uri="{FF2B5EF4-FFF2-40B4-BE49-F238E27FC236}">
                <a16:creationId xmlns:a16="http://schemas.microsoft.com/office/drawing/2014/main" id="{BFEF67E3-558D-4040-AC8E-31D61CA4D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09868"/>
              </p:ext>
            </p:extLst>
          </p:nvPr>
        </p:nvGraphicFramePr>
        <p:xfrm>
          <a:off x="4347929" y="4711067"/>
          <a:ext cx="2905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24" name="개체 9">
                        <a:extLst>
                          <a:ext uri="{FF2B5EF4-FFF2-40B4-BE49-F238E27FC236}">
                            <a16:creationId xmlns:a16="http://schemas.microsoft.com/office/drawing/2014/main" id="{081FCFDA-9920-4F78-8E62-43863841AB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929" y="4711067"/>
                        <a:ext cx="290513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9">
            <a:extLst>
              <a:ext uri="{FF2B5EF4-FFF2-40B4-BE49-F238E27FC236}">
                <a16:creationId xmlns:a16="http://schemas.microsoft.com/office/drawing/2014/main" id="{16E40A89-6D74-45F6-82D5-041B381AC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99494"/>
              </p:ext>
            </p:extLst>
          </p:nvPr>
        </p:nvGraphicFramePr>
        <p:xfrm>
          <a:off x="4324117" y="4518979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15" imgW="444240" imgH="203040" progId="Equation.DSMT4">
                  <p:embed/>
                </p:oleObj>
              </mc:Choice>
              <mc:Fallback>
                <p:oleObj name="Equation" r:id="rId15" imgW="444240" imgH="203040" progId="Equation.DSMT4">
                  <p:embed/>
                  <p:pic>
                    <p:nvPicPr>
                      <p:cNvPr id="25" name="개체 9">
                        <a:extLst>
                          <a:ext uri="{FF2B5EF4-FFF2-40B4-BE49-F238E27FC236}">
                            <a16:creationId xmlns:a16="http://schemas.microsoft.com/office/drawing/2014/main" id="{3189DD64-6E3F-4D53-9EDB-45384FA25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117" y="4518979"/>
                        <a:ext cx="420687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E2A25A-FD3D-4AF8-B94E-47FB7F07B82D}"/>
              </a:ext>
            </a:extLst>
          </p:cNvPr>
          <p:cNvCxnSpPr/>
          <p:nvPr/>
        </p:nvCxnSpPr>
        <p:spPr>
          <a:xfrm>
            <a:off x="10872062" y="4615628"/>
            <a:ext cx="457200" cy="0"/>
          </a:xfrm>
          <a:prstGeom prst="line">
            <a:avLst/>
          </a:prstGeom>
          <a:ln w="38100">
            <a:solidFill>
              <a:srgbClr val="218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C4322A-D6DF-43C6-B655-7846A5AEFEDE}"/>
              </a:ext>
            </a:extLst>
          </p:cNvPr>
          <p:cNvCxnSpPr/>
          <p:nvPr/>
        </p:nvCxnSpPr>
        <p:spPr>
          <a:xfrm>
            <a:off x="10872062" y="480860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개체 9">
            <a:extLst>
              <a:ext uri="{FF2B5EF4-FFF2-40B4-BE49-F238E27FC236}">
                <a16:creationId xmlns:a16="http://schemas.microsoft.com/office/drawing/2014/main" id="{494D4930-DFEC-4420-B017-23364C9A5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6762"/>
              </p:ext>
            </p:extLst>
          </p:nvPr>
        </p:nvGraphicFramePr>
        <p:xfrm>
          <a:off x="10453654" y="4711067"/>
          <a:ext cx="2905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28" name="개체 9">
                        <a:extLst>
                          <a:ext uri="{FF2B5EF4-FFF2-40B4-BE49-F238E27FC236}">
                            <a16:creationId xmlns:a16="http://schemas.microsoft.com/office/drawing/2014/main" id="{14562670-71EB-4E1B-B26F-27EF8962D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3654" y="4711067"/>
                        <a:ext cx="290513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개체 9">
            <a:extLst>
              <a:ext uri="{FF2B5EF4-FFF2-40B4-BE49-F238E27FC236}">
                <a16:creationId xmlns:a16="http://schemas.microsoft.com/office/drawing/2014/main" id="{3420C796-C132-4946-89D0-85B1BC3F6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83513"/>
              </p:ext>
            </p:extLst>
          </p:nvPr>
        </p:nvGraphicFramePr>
        <p:xfrm>
          <a:off x="10429842" y="4518979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15" imgW="444240" imgH="203040" progId="Equation.DSMT4">
                  <p:embed/>
                </p:oleObj>
              </mc:Choice>
              <mc:Fallback>
                <p:oleObj name="Equation" r:id="rId15" imgW="444240" imgH="203040" progId="Equation.DSMT4">
                  <p:embed/>
                  <p:pic>
                    <p:nvPicPr>
                      <p:cNvPr id="29" name="개체 9">
                        <a:extLst>
                          <a:ext uri="{FF2B5EF4-FFF2-40B4-BE49-F238E27FC236}">
                            <a16:creationId xmlns:a16="http://schemas.microsoft.com/office/drawing/2014/main" id="{3B6BA04A-53E7-40F3-B980-412840F80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42" y="4518979"/>
                        <a:ext cx="420687" cy="1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17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138" y="1944650"/>
            <a:ext cx="6475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Let’s approximate the Hamiltonian near valley points: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0D2B8B-C6C9-4024-AD1F-0CDF472CD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2973"/>
              </p:ext>
            </p:extLst>
          </p:nvPr>
        </p:nvGraphicFramePr>
        <p:xfrm>
          <a:off x="1814512" y="1129438"/>
          <a:ext cx="856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3" imgW="5041800" imgH="431640" progId="Equation.DSMT4">
                  <p:embed/>
                </p:oleObj>
              </mc:Choice>
              <mc:Fallback>
                <p:oleObj name="Equation" r:id="rId3" imgW="504180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0D2B8B-C6C9-4024-AD1F-0CDF472CD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2" y="1129438"/>
                        <a:ext cx="856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13801A5-D2DB-4C67-B716-8C4303365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37762"/>
              </p:ext>
            </p:extLst>
          </p:nvPr>
        </p:nvGraphicFramePr>
        <p:xfrm>
          <a:off x="1146175" y="2538340"/>
          <a:ext cx="98980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5" imgW="3619440" imgH="279360" progId="Equation.DSMT4">
                  <p:embed/>
                </p:oleObj>
              </mc:Choice>
              <mc:Fallback>
                <p:oleObj name="Equation" r:id="rId5" imgW="361944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0D2B8B-C6C9-4024-AD1F-0CDF472CD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2538340"/>
                        <a:ext cx="989806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92F91EB-CCE1-4194-88DC-84CD57F63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518920"/>
              </p:ext>
            </p:extLst>
          </p:nvPr>
        </p:nvGraphicFramePr>
        <p:xfrm>
          <a:off x="1150953" y="3429000"/>
          <a:ext cx="5930900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7" imgW="3492360" imgH="1930320" progId="Equation.DSMT4">
                  <p:embed/>
                </p:oleObj>
              </mc:Choice>
              <mc:Fallback>
                <p:oleObj name="Equation" r:id="rId7" imgW="3492360" imgH="19303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13801A5-D2DB-4C67-B716-8C4303365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53" y="3429000"/>
                        <a:ext cx="5930900" cy="327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1573930-9B0C-4FCE-9738-1BE24C9C3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88988"/>
              </p:ext>
            </p:extLst>
          </p:nvPr>
        </p:nvGraphicFramePr>
        <p:xfrm>
          <a:off x="7955958" y="3795364"/>
          <a:ext cx="3514725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9" imgW="2070000" imgH="1498320" progId="Equation.DSMT4">
                  <p:embed/>
                </p:oleObj>
              </mc:Choice>
              <mc:Fallback>
                <p:oleObj name="Equation" r:id="rId9" imgW="2070000" imgH="1498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92F91EB-CCE1-4194-88DC-84CD57F63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958" y="3795364"/>
                        <a:ext cx="3514725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93E085-6246-4549-874B-794C4FE6E1A6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/>
              <a:t>k.p</a:t>
            </a:r>
            <a:r>
              <a:rPr lang="en-US" sz="3600" b="1" dirty="0"/>
              <a:t> Hamiltonian near Valley Points</a:t>
            </a:r>
          </a:p>
        </p:txBody>
      </p:sp>
    </p:spTree>
    <p:extLst>
      <p:ext uri="{BB962C8B-B14F-4D97-AF65-F5344CB8AC3E}">
        <p14:creationId xmlns:p14="http://schemas.microsoft.com/office/powerpoint/2010/main" val="217904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9CF0-8176-4847-B95F-7C98DF11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13"/>
            <a:ext cx="12192000" cy="9930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Electrical (All-Optical) Control of Magnetization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EF083-7529-42F2-811F-AD733758E591}"/>
              </a:ext>
            </a:extLst>
          </p:cNvPr>
          <p:cNvSpPr txBox="1">
            <a:spLocks/>
          </p:cNvSpPr>
          <p:nvPr/>
        </p:nvSpPr>
        <p:spPr>
          <a:xfrm>
            <a:off x="0" y="1107347"/>
            <a:ext cx="12192000" cy="99617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All-optical control of magnetization has always fascinated material</a:t>
            </a:r>
          </a:p>
          <a:p>
            <a:pPr marL="0" indent="0">
              <a:buNone/>
            </a:pPr>
            <a:r>
              <a:rPr lang="en-US" dirty="0"/>
              <a:t>researchers in the field of spintronics and magnetic switching devices.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ACF8-BB2F-4A4C-AF2A-5654C801D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26" b="47949"/>
          <a:stretch/>
        </p:blipFill>
        <p:spPr>
          <a:xfrm>
            <a:off x="6536769" y="2512322"/>
            <a:ext cx="5116591" cy="1100301"/>
          </a:xfrm>
          <a:prstGeom prst="rect">
            <a:avLst/>
          </a:prstGeom>
        </p:spPr>
      </p:pic>
      <p:pic>
        <p:nvPicPr>
          <p:cNvPr id="9" name="그림 3">
            <a:extLst>
              <a:ext uri="{FF2B5EF4-FFF2-40B4-BE49-F238E27FC236}">
                <a16:creationId xmlns:a16="http://schemas.microsoft.com/office/drawing/2014/main" id="{FC8A298B-684C-45D7-8F47-FE84FD710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41"/>
          <a:stretch/>
        </p:blipFill>
        <p:spPr>
          <a:xfrm>
            <a:off x="6536767" y="3933952"/>
            <a:ext cx="5116591" cy="1142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EC92D-55AA-4E5E-A198-A8A24CEF67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18"/>
          <a:stretch/>
        </p:blipFill>
        <p:spPr>
          <a:xfrm>
            <a:off x="6536768" y="5498389"/>
            <a:ext cx="5116591" cy="1142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1DCD8-C6EE-4FCF-81F4-EF62360AE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6" y="2537490"/>
            <a:ext cx="5116591" cy="7772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864F1A-BE91-46A1-86FB-599AE238EB48}"/>
              </a:ext>
            </a:extLst>
          </p:cNvPr>
          <p:cNvGrpSpPr/>
          <p:nvPr/>
        </p:nvGrpSpPr>
        <p:grpSpPr>
          <a:xfrm>
            <a:off x="495296" y="3895786"/>
            <a:ext cx="5116591" cy="1201993"/>
            <a:chOff x="352683" y="3631339"/>
            <a:chExt cx="5116591" cy="12019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C7CB3D-F499-46BB-AED4-337A43EB7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7182"/>
            <a:stretch/>
          </p:blipFill>
          <p:spPr>
            <a:xfrm>
              <a:off x="352683" y="3955921"/>
              <a:ext cx="5116591" cy="8774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A3E4C3-A91E-4856-BD46-2B89D7F48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4644"/>
            <a:stretch/>
          </p:blipFill>
          <p:spPr>
            <a:xfrm>
              <a:off x="352683" y="3631339"/>
              <a:ext cx="5116591" cy="36661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BFB9A8-F6A2-44C8-BB0F-DC6B5191E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5" y="5535294"/>
            <a:ext cx="5116591" cy="900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FF7516-FD6B-41ED-A5CE-70E6F2C367A7}"/>
              </a:ext>
            </a:extLst>
          </p:cNvPr>
          <p:cNvSpPr txBox="1"/>
          <p:nvPr/>
        </p:nvSpPr>
        <p:spPr>
          <a:xfrm>
            <a:off x="42927" y="246521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7B4F10-414A-4CE1-A354-794032F6A77F}"/>
              </a:ext>
            </a:extLst>
          </p:cNvPr>
          <p:cNvSpPr txBox="1"/>
          <p:nvPr/>
        </p:nvSpPr>
        <p:spPr>
          <a:xfrm>
            <a:off x="42927" y="381748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[2]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EFB869-F8CF-43B9-B7F3-BA6046D34EBD}"/>
              </a:ext>
            </a:extLst>
          </p:cNvPr>
          <p:cNvSpPr txBox="1"/>
          <p:nvPr/>
        </p:nvSpPr>
        <p:spPr>
          <a:xfrm>
            <a:off x="42927" y="54139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[3]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35F53-1725-4499-87E3-3DE5D973BE90}"/>
              </a:ext>
            </a:extLst>
          </p:cNvPr>
          <p:cNvSpPr txBox="1"/>
          <p:nvPr/>
        </p:nvSpPr>
        <p:spPr>
          <a:xfrm>
            <a:off x="6096000" y="246521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AA939-EA93-43D4-81F2-93DC4EC76F74}"/>
              </a:ext>
            </a:extLst>
          </p:cNvPr>
          <p:cNvSpPr txBox="1"/>
          <p:nvPr/>
        </p:nvSpPr>
        <p:spPr>
          <a:xfrm>
            <a:off x="6096000" y="381748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[5]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49A9C0-8B17-4218-A41F-7D1D685B7D61}"/>
              </a:ext>
            </a:extLst>
          </p:cNvPr>
          <p:cNvSpPr txBox="1"/>
          <p:nvPr/>
        </p:nvSpPr>
        <p:spPr>
          <a:xfrm>
            <a:off x="6096000" y="54139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307823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13801A5-D2DB-4C67-B716-8C4303365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06089"/>
              </p:ext>
            </p:extLst>
          </p:nvPr>
        </p:nvGraphicFramePr>
        <p:xfrm>
          <a:off x="5437590" y="3764130"/>
          <a:ext cx="6498319" cy="279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3" imgW="3606480" imgH="1549080" progId="Equation.DSMT4">
                  <p:embed/>
                </p:oleObj>
              </mc:Choice>
              <mc:Fallback>
                <p:oleObj name="Equation" r:id="rId3" imgW="3606480" imgH="1549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13801A5-D2DB-4C67-B716-8C4303365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590" y="3764130"/>
                        <a:ext cx="6498319" cy="2792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506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We can parametrize the Hamiltonians in 3D parameter space as: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All three parameters are periodic in time, then the</a:t>
            </a:r>
          </a:p>
          <a:p>
            <a:pPr marL="0" indent="0">
              <a:buNone/>
            </a:pPr>
            <a:r>
              <a:rPr lang="en-US" altLang="ko-KR" dirty="0"/>
              <a:t>parameter space can be assumed as a 3-torus.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Integration of Berry curvature over a surface on entire 3-torus space: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998E830-C684-4AC9-8BD7-1E52793C3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07420"/>
              </p:ext>
            </p:extLst>
          </p:nvPr>
        </p:nvGraphicFramePr>
        <p:xfrm>
          <a:off x="479425" y="4256088"/>
          <a:ext cx="4086225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5" imgW="1549080" imgH="685800" progId="Equation.DSMT4">
                  <p:embed/>
                </p:oleObj>
              </mc:Choice>
              <mc:Fallback>
                <p:oleObj name="Equation" r:id="rId5" imgW="1549080" imgH="685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13801A5-D2DB-4C67-B716-8C4303365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4256088"/>
                        <a:ext cx="4086225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ED039BA7-08E5-4A67-850B-D418C229C070}"/>
              </a:ext>
            </a:extLst>
          </p:cNvPr>
          <p:cNvSpPr/>
          <p:nvPr/>
        </p:nvSpPr>
        <p:spPr>
          <a:xfrm>
            <a:off x="5124949" y="3893869"/>
            <a:ext cx="241108" cy="2533474"/>
          </a:xfrm>
          <a:prstGeom prst="leftBrace">
            <a:avLst>
              <a:gd name="adj1" fmla="val 5476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EEE254-C959-47E7-9B2B-0E76C3023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3286"/>
              </p:ext>
            </p:extLst>
          </p:nvPr>
        </p:nvGraphicFramePr>
        <p:xfrm>
          <a:off x="2824193" y="1480203"/>
          <a:ext cx="4576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7" imgW="1841400" imgH="279360" progId="Equation.DSMT4">
                  <p:embed/>
                </p:oleObj>
              </mc:Choice>
              <mc:Fallback>
                <p:oleObj name="Equation" r:id="rId7" imgW="18414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941661-96B8-4EEE-882B-911A33528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93" y="1480203"/>
                        <a:ext cx="45767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be 1">
            <a:extLst>
              <a:ext uri="{FF2B5EF4-FFF2-40B4-BE49-F238E27FC236}">
                <a16:creationId xmlns:a16="http://schemas.microsoft.com/office/drawing/2014/main" id="{C29BFC2A-003E-4B4A-B25B-B831B4A4364B}"/>
              </a:ext>
            </a:extLst>
          </p:cNvPr>
          <p:cNvSpPr/>
          <p:nvPr/>
        </p:nvSpPr>
        <p:spPr>
          <a:xfrm>
            <a:off x="8649059" y="1765483"/>
            <a:ext cx="1999450" cy="1216152"/>
          </a:xfrm>
          <a:prstGeom prst="cube">
            <a:avLst>
              <a:gd name="adj" fmla="val 24310"/>
            </a:avLst>
          </a:prstGeom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51" name="Picture 55" descr="Image result for 3-torus">
            <a:extLst>
              <a:ext uri="{FF2B5EF4-FFF2-40B4-BE49-F238E27FC236}">
                <a16:creationId xmlns:a16="http://schemas.microsoft.com/office/drawing/2014/main" id="{78990B0C-6152-43B8-BB9E-AA36FAF34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388" r="23417" b="4388"/>
          <a:stretch/>
        </p:blipFill>
        <p:spPr bwMode="auto">
          <a:xfrm>
            <a:off x="10694934" y="1765483"/>
            <a:ext cx="124916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B1DD05E-2A58-4798-A6C3-CC927DA4F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85103"/>
              </p:ext>
            </p:extLst>
          </p:nvPr>
        </p:nvGraphicFramePr>
        <p:xfrm>
          <a:off x="10327504" y="2887388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3EEE254-C959-47E7-9B2B-0E76C3023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504" y="2887388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DB3EC7F-84CD-4482-87B0-EA285F783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75915"/>
              </p:ext>
            </p:extLst>
          </p:nvPr>
        </p:nvGraphicFramePr>
        <p:xfrm>
          <a:off x="8560073" y="1736543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673A729-37E9-4A79-973D-CABB6889C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0073" y="1736543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65F595-B00C-4200-BA61-61D89C3B29D0}"/>
              </a:ext>
            </a:extLst>
          </p:cNvPr>
          <p:cNvCxnSpPr>
            <a:cxnSpLocks/>
          </p:cNvCxnSpPr>
          <p:nvPr/>
        </p:nvCxnSpPr>
        <p:spPr>
          <a:xfrm>
            <a:off x="8635414" y="2981635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344A96-50AB-4ED9-B3FF-6D552056C6BB}"/>
              </a:ext>
            </a:extLst>
          </p:cNvPr>
          <p:cNvCxnSpPr>
            <a:cxnSpLocks/>
          </p:cNvCxnSpPr>
          <p:nvPr/>
        </p:nvCxnSpPr>
        <p:spPr>
          <a:xfrm flipV="1">
            <a:off x="8643803" y="2047565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5AE984-8D3C-417E-BE47-77C8FE27C229}"/>
              </a:ext>
            </a:extLst>
          </p:cNvPr>
          <p:cNvCxnSpPr>
            <a:cxnSpLocks/>
          </p:cNvCxnSpPr>
          <p:nvPr/>
        </p:nvCxnSpPr>
        <p:spPr>
          <a:xfrm flipV="1">
            <a:off x="8635414" y="2664378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6F6458-C34E-4599-9E6B-8E71F328BFF4}"/>
              </a:ext>
            </a:extLst>
          </p:cNvPr>
          <p:cNvCxnSpPr>
            <a:cxnSpLocks/>
          </p:cNvCxnSpPr>
          <p:nvPr/>
        </p:nvCxnSpPr>
        <p:spPr>
          <a:xfrm>
            <a:off x="8949234" y="1755310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E61BED-D1D7-4571-A0FA-9F6233A3BE39}"/>
              </a:ext>
            </a:extLst>
          </p:cNvPr>
          <p:cNvCxnSpPr>
            <a:cxnSpLocks/>
          </p:cNvCxnSpPr>
          <p:nvPr/>
        </p:nvCxnSpPr>
        <p:spPr>
          <a:xfrm flipH="1">
            <a:off x="8949233" y="2664378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1DB8F22-44D8-4BAB-BE76-B1F00486A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68665"/>
              </p:ext>
            </p:extLst>
          </p:nvPr>
        </p:nvGraphicFramePr>
        <p:xfrm>
          <a:off x="8696047" y="2344916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14" imgW="177480" imgH="241200" progId="Equation.DSMT4">
                  <p:embed/>
                </p:oleObj>
              </mc:Choice>
              <mc:Fallback>
                <p:oleObj name="Equation" r:id="rId14" imgW="17748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673A729-37E9-4A79-973D-CABB6889C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6047" y="2344916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204BC7-0E15-4F3C-AF0F-ADBAEF6ED34C}"/>
              </a:ext>
            </a:extLst>
          </p:cNvPr>
          <p:cNvCxnSpPr>
            <a:cxnSpLocks/>
          </p:cNvCxnSpPr>
          <p:nvPr/>
        </p:nvCxnSpPr>
        <p:spPr>
          <a:xfrm flipV="1">
            <a:off x="8661975" y="2059411"/>
            <a:ext cx="1665529" cy="895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0EDDF8-286A-40A5-AAC6-BA97CEB13829}"/>
              </a:ext>
            </a:extLst>
          </p:cNvPr>
          <p:cNvCxnSpPr>
            <a:cxnSpLocks/>
          </p:cNvCxnSpPr>
          <p:nvPr/>
        </p:nvCxnSpPr>
        <p:spPr>
          <a:xfrm flipV="1">
            <a:off x="8972660" y="1742154"/>
            <a:ext cx="1645088" cy="909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64D223-32A1-4D67-8247-6E94DE7FF4F2}"/>
              </a:ext>
            </a:extLst>
          </p:cNvPr>
          <p:cNvCxnSpPr/>
          <p:nvPr/>
        </p:nvCxnSpPr>
        <p:spPr>
          <a:xfrm flipH="1">
            <a:off x="10327504" y="1742707"/>
            <a:ext cx="305430" cy="314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6CC558-0841-4D69-ADBB-50F1674A4354}"/>
              </a:ext>
            </a:extLst>
          </p:cNvPr>
          <p:cNvCxnSpPr/>
          <p:nvPr/>
        </p:nvCxnSpPr>
        <p:spPr>
          <a:xfrm flipH="1">
            <a:off x="8667230" y="2640940"/>
            <a:ext cx="305430" cy="314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4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941661-96B8-4EEE-882B-911A33528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14577"/>
              </p:ext>
            </p:extLst>
          </p:nvPr>
        </p:nvGraphicFramePr>
        <p:xfrm>
          <a:off x="586307" y="1608638"/>
          <a:ext cx="11310216" cy="68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" name="Equation" r:id="rId3" imgW="5003640" imgH="304560" progId="Equation.DSMT4">
                  <p:embed/>
                </p:oleObj>
              </mc:Choice>
              <mc:Fallback>
                <p:oleObj name="Equation" r:id="rId3" imgW="500364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941661-96B8-4EEE-882B-911A33528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07" y="1608638"/>
                        <a:ext cx="11310216" cy="689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8"/>
            <a:ext cx="12192000" cy="6953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Eigenvalues and eigenfunctions of Kramer’s pairs: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B0B15E-51EF-4A4C-AC8F-ABF356DEAE8D}"/>
              </a:ext>
            </a:extLst>
          </p:cNvPr>
          <p:cNvSpPr/>
          <p:nvPr/>
        </p:nvSpPr>
        <p:spPr>
          <a:xfrm>
            <a:off x="6543419" y="5209560"/>
            <a:ext cx="2474752" cy="847291"/>
          </a:xfrm>
          <a:custGeom>
            <a:avLst/>
            <a:gdLst>
              <a:gd name="connsiteX0" fmla="*/ 0 w 2474752"/>
              <a:gd name="connsiteY0" fmla="*/ 838902 h 847291"/>
              <a:gd name="connsiteX1" fmla="*/ 1241571 w 2474752"/>
              <a:gd name="connsiteY1" fmla="*/ 3 h 847291"/>
              <a:gd name="connsiteX2" fmla="*/ 2474752 w 2474752"/>
              <a:gd name="connsiteY2" fmla="*/ 847291 h 8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4752" h="847291">
                <a:moveTo>
                  <a:pt x="0" y="838902"/>
                </a:moveTo>
                <a:cubicBezTo>
                  <a:pt x="414556" y="418753"/>
                  <a:pt x="829112" y="-1395"/>
                  <a:pt x="1241571" y="3"/>
                </a:cubicBezTo>
                <a:cubicBezTo>
                  <a:pt x="1654030" y="1401"/>
                  <a:pt x="2064391" y="424346"/>
                  <a:pt x="2474752" y="84729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583092-2249-4620-980E-8D7C42425C1A}"/>
              </a:ext>
            </a:extLst>
          </p:cNvPr>
          <p:cNvSpPr/>
          <p:nvPr/>
        </p:nvSpPr>
        <p:spPr>
          <a:xfrm>
            <a:off x="3289877" y="5209560"/>
            <a:ext cx="2474752" cy="847291"/>
          </a:xfrm>
          <a:custGeom>
            <a:avLst/>
            <a:gdLst>
              <a:gd name="connsiteX0" fmla="*/ 0 w 2474752"/>
              <a:gd name="connsiteY0" fmla="*/ 838902 h 847291"/>
              <a:gd name="connsiteX1" fmla="*/ 1241571 w 2474752"/>
              <a:gd name="connsiteY1" fmla="*/ 3 h 847291"/>
              <a:gd name="connsiteX2" fmla="*/ 2474752 w 2474752"/>
              <a:gd name="connsiteY2" fmla="*/ 847291 h 8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4752" h="847291">
                <a:moveTo>
                  <a:pt x="0" y="838902"/>
                </a:moveTo>
                <a:cubicBezTo>
                  <a:pt x="414556" y="418753"/>
                  <a:pt x="829112" y="-1395"/>
                  <a:pt x="1241571" y="3"/>
                </a:cubicBezTo>
                <a:cubicBezTo>
                  <a:pt x="1654030" y="1401"/>
                  <a:pt x="2064391" y="424346"/>
                  <a:pt x="2474752" y="84729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AEF577-5D61-45E1-B5F2-676D1B25B2A9}"/>
              </a:ext>
            </a:extLst>
          </p:cNvPr>
          <p:cNvSpPr/>
          <p:nvPr/>
        </p:nvSpPr>
        <p:spPr>
          <a:xfrm flipV="1">
            <a:off x="6543419" y="3466748"/>
            <a:ext cx="2474752" cy="847291"/>
          </a:xfrm>
          <a:custGeom>
            <a:avLst/>
            <a:gdLst>
              <a:gd name="connsiteX0" fmla="*/ 0 w 2474752"/>
              <a:gd name="connsiteY0" fmla="*/ 838902 h 847291"/>
              <a:gd name="connsiteX1" fmla="*/ 1241571 w 2474752"/>
              <a:gd name="connsiteY1" fmla="*/ 3 h 847291"/>
              <a:gd name="connsiteX2" fmla="*/ 2474752 w 2474752"/>
              <a:gd name="connsiteY2" fmla="*/ 847291 h 8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4752" h="847291">
                <a:moveTo>
                  <a:pt x="0" y="838902"/>
                </a:moveTo>
                <a:cubicBezTo>
                  <a:pt x="414556" y="418753"/>
                  <a:pt x="829112" y="-1395"/>
                  <a:pt x="1241571" y="3"/>
                </a:cubicBezTo>
                <a:cubicBezTo>
                  <a:pt x="1654030" y="1401"/>
                  <a:pt x="2064391" y="424346"/>
                  <a:pt x="2474752" y="84729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775364-89EB-4A46-B8C4-CC76CD02E80E}"/>
              </a:ext>
            </a:extLst>
          </p:cNvPr>
          <p:cNvSpPr/>
          <p:nvPr/>
        </p:nvSpPr>
        <p:spPr>
          <a:xfrm flipV="1">
            <a:off x="3289877" y="3466748"/>
            <a:ext cx="2474752" cy="847291"/>
          </a:xfrm>
          <a:custGeom>
            <a:avLst/>
            <a:gdLst>
              <a:gd name="connsiteX0" fmla="*/ 0 w 2474752"/>
              <a:gd name="connsiteY0" fmla="*/ 838902 h 847291"/>
              <a:gd name="connsiteX1" fmla="*/ 1241571 w 2474752"/>
              <a:gd name="connsiteY1" fmla="*/ 3 h 847291"/>
              <a:gd name="connsiteX2" fmla="*/ 2474752 w 2474752"/>
              <a:gd name="connsiteY2" fmla="*/ 847291 h 8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4752" h="847291">
                <a:moveTo>
                  <a:pt x="0" y="838902"/>
                </a:moveTo>
                <a:cubicBezTo>
                  <a:pt x="414556" y="418753"/>
                  <a:pt x="829112" y="-1395"/>
                  <a:pt x="1241571" y="3"/>
                </a:cubicBezTo>
                <a:cubicBezTo>
                  <a:pt x="1654030" y="1401"/>
                  <a:pt x="2064391" y="424346"/>
                  <a:pt x="2474752" y="84729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3EF87F-9322-4306-9FC5-764C7DA471FC}"/>
              </a:ext>
            </a:extLst>
          </p:cNvPr>
          <p:cNvSpPr/>
          <p:nvPr/>
        </p:nvSpPr>
        <p:spPr>
          <a:xfrm>
            <a:off x="8239734" y="4072494"/>
            <a:ext cx="118582" cy="11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40FBA4-C617-419F-935E-8AA49EF3515D}"/>
              </a:ext>
            </a:extLst>
          </p:cNvPr>
          <p:cNvSpPr/>
          <p:nvPr/>
        </p:nvSpPr>
        <p:spPr>
          <a:xfrm>
            <a:off x="3954346" y="4072494"/>
            <a:ext cx="118582" cy="11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8403-9593-49F6-A32B-3D009E24F9C2}"/>
              </a:ext>
            </a:extLst>
          </p:cNvPr>
          <p:cNvSpPr/>
          <p:nvPr/>
        </p:nvSpPr>
        <p:spPr>
          <a:xfrm>
            <a:off x="8239734" y="5344266"/>
            <a:ext cx="118582" cy="11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0725B7-9B2B-4F4A-8F76-1F1550030580}"/>
              </a:ext>
            </a:extLst>
          </p:cNvPr>
          <p:cNvSpPr/>
          <p:nvPr/>
        </p:nvSpPr>
        <p:spPr>
          <a:xfrm>
            <a:off x="3954346" y="5344266"/>
            <a:ext cx="118582" cy="11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852ECE0-C176-4B4E-B48E-51124E04B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922504"/>
              </p:ext>
            </p:extLst>
          </p:nvPr>
        </p:nvGraphicFramePr>
        <p:xfrm>
          <a:off x="4186660" y="6361739"/>
          <a:ext cx="631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"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941661-96B8-4EEE-882B-911A33528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660" y="6361739"/>
                        <a:ext cx="6318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83DCB58-E827-46AF-B84A-462FD7C85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89407"/>
              </p:ext>
            </p:extLst>
          </p:nvPr>
        </p:nvGraphicFramePr>
        <p:xfrm>
          <a:off x="7641687" y="6361739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852ECE0-C176-4B4E-B48E-51124E04B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687" y="6361739"/>
                        <a:ext cx="4127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1A37528-4A18-42D2-97DA-D8B5AEB8E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93423"/>
              </p:ext>
            </p:extLst>
          </p:nvPr>
        </p:nvGraphicFramePr>
        <p:xfrm>
          <a:off x="7853080" y="3714072"/>
          <a:ext cx="487795" cy="34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" name="Equation" r:id="rId9" imgW="215640" imgH="152280" progId="Equation.DSMT4">
                  <p:embed/>
                </p:oleObj>
              </mc:Choice>
              <mc:Fallback>
                <p:oleObj name="Equation" r:id="rId9" imgW="215640" imgH="1522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D7B1D97-A06B-4A8A-BA94-4A9AEFE8C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080" y="3714072"/>
                        <a:ext cx="487795" cy="346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D606971-17DD-4BB7-A842-237AAEC2C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24123"/>
              </p:ext>
            </p:extLst>
          </p:nvPr>
        </p:nvGraphicFramePr>
        <p:xfrm>
          <a:off x="3885929" y="3714072"/>
          <a:ext cx="487795" cy="34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" name="Equation" r:id="rId11" imgW="215640" imgH="152280" progId="Equation.DSMT4">
                  <p:embed/>
                </p:oleObj>
              </mc:Choice>
              <mc:Fallback>
                <p:oleObj name="Equation" r:id="rId11" imgW="215640" imgH="1522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1A37528-4A18-42D2-97DA-D8B5AEB8E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929" y="3714072"/>
                        <a:ext cx="487795" cy="346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170DF58-953E-4226-AD7F-23B78D463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48684"/>
              </p:ext>
            </p:extLst>
          </p:nvPr>
        </p:nvGraphicFramePr>
        <p:xfrm>
          <a:off x="7852746" y="5442577"/>
          <a:ext cx="48779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" name="Equation" r:id="rId13" imgW="215640" imgH="139680" progId="Equation.DSMT4">
                  <p:embed/>
                </p:oleObj>
              </mc:Choice>
              <mc:Fallback>
                <p:oleObj name="Equation" r:id="rId13" imgW="21564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1A37528-4A18-42D2-97DA-D8B5AEB8E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746" y="5442577"/>
                        <a:ext cx="48779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B17A9A1-7F01-4BE9-ADAA-03984CCE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23701"/>
              </p:ext>
            </p:extLst>
          </p:nvPr>
        </p:nvGraphicFramePr>
        <p:xfrm>
          <a:off x="3885584" y="5442577"/>
          <a:ext cx="48779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" name="Equation" r:id="rId15" imgW="215640" imgH="139680" progId="Equation.DSMT4">
                  <p:embed/>
                </p:oleObj>
              </mc:Choice>
              <mc:Fallback>
                <p:oleObj name="Equation" r:id="rId15" imgW="215640" imgH="1396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D606971-17DD-4BB7-A842-237AAEC2C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584" y="5442577"/>
                        <a:ext cx="48779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EAF32E6-5F35-470E-A082-991499C85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90881"/>
              </p:ext>
            </p:extLst>
          </p:nvPr>
        </p:nvGraphicFramePr>
        <p:xfrm>
          <a:off x="7155816" y="2465113"/>
          <a:ext cx="3932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" name="Equation" r:id="rId17" imgW="1739880" imgH="266400" progId="Equation.DSMT4">
                  <p:embed/>
                </p:oleObj>
              </mc:Choice>
              <mc:Fallback>
                <p:oleObj name="Equation" r:id="rId17" imgW="1739880" imgH="266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941661-96B8-4EEE-882B-911A33528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816" y="2465113"/>
                        <a:ext cx="39322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84944CB-8857-42F8-A660-EDF2853D5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98599"/>
              </p:ext>
            </p:extLst>
          </p:nvPr>
        </p:nvGraphicFramePr>
        <p:xfrm>
          <a:off x="1032385" y="2461965"/>
          <a:ext cx="42481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" name="Equation" r:id="rId19" imgW="1879560" imgH="266400" progId="Equation.DSMT4">
                  <p:embed/>
                </p:oleObj>
              </mc:Choice>
              <mc:Fallback>
                <p:oleObj name="Equation" r:id="rId19" imgW="1879560" imgH="266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EAF32E6-5F35-470E-A082-991499C8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85" y="2461965"/>
                        <a:ext cx="42481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E35E901-B71B-4207-A8E3-B97FE3556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9359"/>
              </p:ext>
            </p:extLst>
          </p:nvPr>
        </p:nvGraphicFramePr>
        <p:xfrm>
          <a:off x="8702603" y="3705620"/>
          <a:ext cx="3059545" cy="94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Equation" r:id="rId21" imgW="1638000" imgH="507960" progId="Equation.DSMT4">
                  <p:embed/>
                </p:oleObj>
              </mc:Choice>
              <mc:Fallback>
                <p:oleObj name="Equation" r:id="rId21" imgW="1638000" imgH="507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EAF32E6-5F35-470E-A082-991499C8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603" y="3705620"/>
                        <a:ext cx="3059545" cy="949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0E94650-77DC-4153-8AD1-9FDAFA7D6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72603"/>
              </p:ext>
            </p:extLst>
          </p:nvPr>
        </p:nvGraphicFramePr>
        <p:xfrm>
          <a:off x="8702603" y="4987910"/>
          <a:ext cx="3034617" cy="94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" name="Equation" r:id="rId23" imgW="1625400" imgH="507960" progId="Equation.DSMT4">
                  <p:embed/>
                </p:oleObj>
              </mc:Choice>
              <mc:Fallback>
                <p:oleObj name="Equation" r:id="rId23" imgW="1625400" imgH="507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E35E901-B71B-4207-A8E3-B97FE3556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603" y="4987910"/>
                        <a:ext cx="3034617" cy="949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5398E39-0EEC-452B-B2D9-835D32F6D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00601"/>
              </p:ext>
            </p:extLst>
          </p:nvPr>
        </p:nvGraphicFramePr>
        <p:xfrm>
          <a:off x="422899" y="3705620"/>
          <a:ext cx="3059545" cy="94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" name="Equation" r:id="rId25" imgW="1638000" imgH="507960" progId="Equation.DSMT4">
                  <p:embed/>
                </p:oleObj>
              </mc:Choice>
              <mc:Fallback>
                <p:oleObj name="Equation" r:id="rId25" imgW="1638000" imgH="507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E35E901-B71B-4207-A8E3-B97FE3556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99" y="3705620"/>
                        <a:ext cx="3059545" cy="949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AC42666-9971-4C9F-B51C-0C6AAB635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44501"/>
              </p:ext>
            </p:extLst>
          </p:nvPr>
        </p:nvGraphicFramePr>
        <p:xfrm>
          <a:off x="447827" y="4987910"/>
          <a:ext cx="3034617" cy="94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" name="Equation" r:id="rId27" imgW="1625400" imgH="507960" progId="Equation.DSMT4">
                  <p:embed/>
                </p:oleObj>
              </mc:Choice>
              <mc:Fallback>
                <p:oleObj name="Equation" r:id="rId27" imgW="1625400" imgH="5079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0E94650-77DC-4153-8AD1-9FDAFA7D6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27" y="4987910"/>
                        <a:ext cx="3034617" cy="949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2FFAE13-F901-4D7A-8EF7-E849ACFEA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64804"/>
              </p:ext>
            </p:extLst>
          </p:nvPr>
        </p:nvGraphicFramePr>
        <p:xfrm>
          <a:off x="11212667" y="6115574"/>
          <a:ext cx="863524" cy="41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" name="Equation" r:id="rId29" imgW="507960" imgH="241200" progId="Equation.DSMT4">
                  <p:embed/>
                </p:oleObj>
              </mc:Choice>
              <mc:Fallback>
                <p:oleObj name="Equation" r:id="rId29" imgW="507960" imgH="2412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EAF32E6-5F35-470E-A082-991499C8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2667" y="6115574"/>
                        <a:ext cx="863524" cy="410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A3FD1-94C3-448A-B735-084E38AC3356}"/>
              </a:ext>
            </a:extLst>
          </p:cNvPr>
          <p:cNvCxnSpPr>
            <a:cxnSpLocks/>
          </p:cNvCxnSpPr>
          <p:nvPr/>
        </p:nvCxnSpPr>
        <p:spPr>
          <a:xfrm>
            <a:off x="11274804" y="5760077"/>
            <a:ext cx="209724" cy="355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62402EE-BF04-4216-906D-1CE8C2DED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84511"/>
              </p:ext>
            </p:extLst>
          </p:nvPr>
        </p:nvGraphicFramePr>
        <p:xfrm>
          <a:off x="2187575" y="6148388"/>
          <a:ext cx="841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2" name="Equation" r:id="rId31" imgW="495000" imgH="241200" progId="Equation.DSMT4">
                  <p:embed/>
                </p:oleObj>
              </mc:Choice>
              <mc:Fallback>
                <p:oleObj name="Equation" r:id="rId31" imgW="49500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2FFAE13-F901-4D7A-8EF7-E849ACFEA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6148388"/>
                        <a:ext cx="841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3AA2EE-0311-4E90-9416-6C801D88F63D}"/>
              </a:ext>
            </a:extLst>
          </p:cNvPr>
          <p:cNvCxnSpPr>
            <a:cxnSpLocks/>
          </p:cNvCxnSpPr>
          <p:nvPr/>
        </p:nvCxnSpPr>
        <p:spPr>
          <a:xfrm flipH="1">
            <a:off x="2713113" y="5760077"/>
            <a:ext cx="209724" cy="355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2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941661-96B8-4EEE-882B-911A33528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71097"/>
              </p:ext>
            </p:extLst>
          </p:nvPr>
        </p:nvGraphicFramePr>
        <p:xfrm>
          <a:off x="3082925" y="1665288"/>
          <a:ext cx="63150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3" imgW="2793960" imgH="253800" progId="Equation.DSMT4">
                  <p:embed/>
                </p:oleObj>
              </mc:Choice>
              <mc:Fallback>
                <p:oleObj name="Equation" r:id="rId3" imgW="27939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941661-96B8-4EEE-882B-911A33528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1665288"/>
                        <a:ext cx="63150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8"/>
            <a:ext cx="12192000" cy="6953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Hamiltonian derivatives of Kramer’s pairs: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3E329FB-2F98-4A49-8416-C186255A5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61565"/>
              </p:ext>
            </p:extLst>
          </p:nvPr>
        </p:nvGraphicFramePr>
        <p:xfrm>
          <a:off x="7155816" y="2327741"/>
          <a:ext cx="3932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5" imgW="1739880" imgH="266400" progId="Equation.DSMT4">
                  <p:embed/>
                </p:oleObj>
              </mc:Choice>
              <mc:Fallback>
                <p:oleObj name="Equation" r:id="rId5" imgW="1739880" imgH="266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EAF32E6-5F35-470E-A082-991499C8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816" y="2327741"/>
                        <a:ext cx="39322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B87E112-3BEB-47E8-AD59-7BC6449C2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052455"/>
              </p:ext>
            </p:extLst>
          </p:nvPr>
        </p:nvGraphicFramePr>
        <p:xfrm>
          <a:off x="1032385" y="2327741"/>
          <a:ext cx="42481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7" imgW="1879560" imgH="266400" progId="Equation.DSMT4">
                  <p:embed/>
                </p:oleObj>
              </mc:Choice>
              <mc:Fallback>
                <p:oleObj name="Equation" r:id="rId7" imgW="1879560" imgH="266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984944CB-8857-42F8-A660-EDF2853D5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85" y="2327741"/>
                        <a:ext cx="42481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AB47C99-53BE-497C-8D9F-780520614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86226"/>
              </p:ext>
            </p:extLst>
          </p:nvPr>
        </p:nvGraphicFramePr>
        <p:xfrm>
          <a:off x="1051435" y="2908300"/>
          <a:ext cx="35607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9" imgW="1574640" imgH="469800" progId="Equation.DSMT4">
                  <p:embed/>
                </p:oleObj>
              </mc:Choice>
              <mc:Fallback>
                <p:oleObj name="Equation" r:id="rId9" imgW="1574640" imgH="469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BB87E112-3BEB-47E8-AD59-7BC6449C2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435" y="2908300"/>
                        <a:ext cx="356076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7337171-AFD2-4534-995D-267B9F909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20830"/>
              </p:ext>
            </p:extLst>
          </p:nvPr>
        </p:nvGraphicFramePr>
        <p:xfrm>
          <a:off x="6982335" y="2908300"/>
          <a:ext cx="32146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11" imgW="1422360" imgH="469800" progId="Equation.DSMT4">
                  <p:embed/>
                </p:oleObj>
              </mc:Choice>
              <mc:Fallback>
                <p:oleObj name="Equation" r:id="rId11" imgW="1422360" imgH="469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AB47C99-53BE-497C-8D9F-780520614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335" y="2908300"/>
                        <a:ext cx="32146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294B04AA-9A74-408F-AD8D-49C84F1F1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55534"/>
              </p:ext>
            </p:extLst>
          </p:nvPr>
        </p:nvGraphicFramePr>
        <p:xfrm>
          <a:off x="1051668" y="3952875"/>
          <a:ext cx="33575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13" imgW="1485720" imgH="482400" progId="Equation.DSMT4">
                  <p:embed/>
                </p:oleObj>
              </mc:Choice>
              <mc:Fallback>
                <p:oleObj name="Equation" r:id="rId13" imgW="1485720" imgH="4824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AB47C99-53BE-497C-8D9F-780520614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668" y="3952875"/>
                        <a:ext cx="335756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C109089-3F29-494D-912F-5FDA51899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99578"/>
              </p:ext>
            </p:extLst>
          </p:nvPr>
        </p:nvGraphicFramePr>
        <p:xfrm>
          <a:off x="6976436" y="3952875"/>
          <a:ext cx="34147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15" imgW="1511280" imgH="482400" progId="Equation.DSMT4">
                  <p:embed/>
                </p:oleObj>
              </mc:Choice>
              <mc:Fallback>
                <p:oleObj name="Equation" r:id="rId15" imgW="151128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294B04AA-9A74-408F-AD8D-49C84F1F1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436" y="3952875"/>
                        <a:ext cx="34147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1B56B9D-67C7-4276-9B3E-6BC64E238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99277"/>
              </p:ext>
            </p:extLst>
          </p:nvPr>
        </p:nvGraphicFramePr>
        <p:xfrm>
          <a:off x="701296" y="5027613"/>
          <a:ext cx="496570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17" imgW="2197080" imgH="787320" progId="Equation.DSMT4">
                  <p:embed/>
                </p:oleObj>
              </mc:Choice>
              <mc:Fallback>
                <p:oleObj name="Equation" r:id="rId17" imgW="2197080" imgH="78732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294B04AA-9A74-408F-AD8D-49C84F1F1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96" y="5027613"/>
                        <a:ext cx="4965700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4FD1FFC-CB76-44F6-B4A5-801CC9081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002063"/>
              </p:ext>
            </p:extLst>
          </p:nvPr>
        </p:nvGraphicFramePr>
        <p:xfrm>
          <a:off x="6765066" y="5027613"/>
          <a:ext cx="473551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tion" r:id="rId19" imgW="2095200" imgH="787320" progId="Equation.DSMT4">
                  <p:embed/>
                </p:oleObj>
              </mc:Choice>
              <mc:Fallback>
                <p:oleObj name="Equation" r:id="rId19" imgW="2095200" imgH="7873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A1B56B9D-67C7-4276-9B3E-6BC64E238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066" y="5027613"/>
                        <a:ext cx="4735512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81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263975C-9A7C-4060-B8F9-A90DFA25869F}"/>
              </a:ext>
            </a:extLst>
          </p:cNvPr>
          <p:cNvSpPr/>
          <p:nvPr/>
        </p:nvSpPr>
        <p:spPr>
          <a:xfrm>
            <a:off x="9846345" y="2106410"/>
            <a:ext cx="1955056" cy="293614"/>
          </a:xfrm>
          <a:custGeom>
            <a:avLst/>
            <a:gdLst>
              <a:gd name="connsiteX0" fmla="*/ 0 w 1988191"/>
              <a:gd name="connsiteY0" fmla="*/ 293614 h 293614"/>
              <a:gd name="connsiteX1" fmla="*/ 1694576 w 1988191"/>
              <a:gd name="connsiteY1" fmla="*/ 293614 h 293614"/>
              <a:gd name="connsiteX2" fmla="*/ 1988191 w 1988191"/>
              <a:gd name="connsiteY2" fmla="*/ 8389 h 293614"/>
              <a:gd name="connsiteX3" fmla="*/ 293615 w 1988191"/>
              <a:gd name="connsiteY3" fmla="*/ 0 h 293614"/>
              <a:gd name="connsiteX4" fmla="*/ 0 w 1988191"/>
              <a:gd name="connsiteY4" fmla="*/ 293614 h 29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191" h="293614">
                <a:moveTo>
                  <a:pt x="0" y="293614"/>
                </a:moveTo>
                <a:lnTo>
                  <a:pt x="1694576" y="293614"/>
                </a:lnTo>
                <a:lnTo>
                  <a:pt x="1988191" y="8389"/>
                </a:lnTo>
                <a:lnTo>
                  <a:pt x="293615" y="0"/>
                </a:lnTo>
                <a:lnTo>
                  <a:pt x="0" y="29361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B56DBF-8EDC-488B-8B0F-71BA9311BE4B}"/>
              </a:ext>
            </a:extLst>
          </p:cNvPr>
          <p:cNvSpPr/>
          <p:nvPr/>
        </p:nvSpPr>
        <p:spPr>
          <a:xfrm>
            <a:off x="9846344" y="1489342"/>
            <a:ext cx="1955056" cy="293614"/>
          </a:xfrm>
          <a:custGeom>
            <a:avLst/>
            <a:gdLst>
              <a:gd name="connsiteX0" fmla="*/ 0 w 1988191"/>
              <a:gd name="connsiteY0" fmla="*/ 293614 h 293614"/>
              <a:gd name="connsiteX1" fmla="*/ 1694576 w 1988191"/>
              <a:gd name="connsiteY1" fmla="*/ 293614 h 293614"/>
              <a:gd name="connsiteX2" fmla="*/ 1988191 w 1988191"/>
              <a:gd name="connsiteY2" fmla="*/ 8389 h 293614"/>
              <a:gd name="connsiteX3" fmla="*/ 293615 w 1988191"/>
              <a:gd name="connsiteY3" fmla="*/ 0 h 293614"/>
              <a:gd name="connsiteX4" fmla="*/ 0 w 1988191"/>
              <a:gd name="connsiteY4" fmla="*/ 293614 h 29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191" h="293614">
                <a:moveTo>
                  <a:pt x="0" y="293614"/>
                </a:moveTo>
                <a:lnTo>
                  <a:pt x="1694576" y="293614"/>
                </a:lnTo>
                <a:lnTo>
                  <a:pt x="1988191" y="8389"/>
                </a:lnTo>
                <a:lnTo>
                  <a:pt x="293615" y="0"/>
                </a:lnTo>
                <a:lnTo>
                  <a:pt x="0" y="29361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454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Berry curvature components of Kramer’s pairs: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Integrated Berry curvature over BZ is zero.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Circular phonon changes amplitudes of the curvature peaks at valley tops independent of time, since          is a constant.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D5788A-7F0F-41EF-A3FA-93E711D72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32455"/>
              </p:ext>
            </p:extLst>
          </p:nvPr>
        </p:nvGraphicFramePr>
        <p:xfrm>
          <a:off x="2961481" y="1802700"/>
          <a:ext cx="626903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13801A5-D2DB-4C67-B716-8C4303365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481" y="1802700"/>
                        <a:ext cx="626903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F8D6060-1C00-4491-8EC3-39D3AAE55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69753"/>
              </p:ext>
            </p:extLst>
          </p:nvPr>
        </p:nvGraphicFramePr>
        <p:xfrm>
          <a:off x="1056590" y="3107779"/>
          <a:ext cx="38433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5" imgW="2133360" imgH="444240" progId="Equation.DSMT4">
                  <p:embed/>
                </p:oleObj>
              </mc:Choice>
              <mc:Fallback>
                <p:oleObj name="Equation" r:id="rId5" imgW="213336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D5788A-7F0F-41EF-A3FA-93E711D72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590" y="3107779"/>
                        <a:ext cx="38433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FCFAAF-B06C-4E14-952D-2E2C96FFC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43512"/>
              </p:ext>
            </p:extLst>
          </p:nvPr>
        </p:nvGraphicFramePr>
        <p:xfrm>
          <a:off x="7191812" y="3107779"/>
          <a:ext cx="33861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7" imgW="1879560" imgH="444240" progId="Equation.DSMT4">
                  <p:embed/>
                </p:oleObj>
              </mc:Choice>
              <mc:Fallback>
                <p:oleObj name="Equation" r:id="rId7" imgW="1879560" imgH="444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812" y="3107779"/>
                        <a:ext cx="33861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C7C9E3-DDC8-494C-923F-6FD6B8A3D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39624"/>
              </p:ext>
            </p:extLst>
          </p:nvPr>
        </p:nvGraphicFramePr>
        <p:xfrm>
          <a:off x="5226050" y="4298950"/>
          <a:ext cx="17383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9" imgW="965160" imgH="368280" progId="Equation.DSMT4">
                  <p:embed/>
                </p:oleObj>
              </mc:Choice>
              <mc:Fallback>
                <p:oleObj name="Equation" r:id="rId9" imgW="965160" imgH="3682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4298950"/>
                        <a:ext cx="17383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D12D55D-BE0D-4D69-BC0F-36DA3D1E1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56038"/>
              </p:ext>
            </p:extLst>
          </p:nvPr>
        </p:nvGraphicFramePr>
        <p:xfrm>
          <a:off x="5569743" y="6109618"/>
          <a:ext cx="10525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11" imgW="583920" imgH="279360" progId="Equation.DSMT4">
                  <p:embed/>
                </p:oleObj>
              </mc:Choice>
              <mc:Fallback>
                <p:oleObj name="Equation" r:id="rId11" imgW="58392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743" y="6109618"/>
                        <a:ext cx="10525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be 8">
            <a:extLst>
              <a:ext uri="{FF2B5EF4-FFF2-40B4-BE49-F238E27FC236}">
                <a16:creationId xmlns:a16="http://schemas.microsoft.com/office/drawing/2014/main" id="{4F7E7EF9-D443-4304-A0A6-9001D5C3F39F}"/>
              </a:ext>
            </a:extLst>
          </p:cNvPr>
          <p:cNvSpPr/>
          <p:nvPr/>
        </p:nvSpPr>
        <p:spPr>
          <a:xfrm>
            <a:off x="9843210" y="1208609"/>
            <a:ext cx="1999450" cy="1216152"/>
          </a:xfrm>
          <a:prstGeom prst="cube">
            <a:avLst>
              <a:gd name="adj" fmla="val 24310"/>
            </a:avLst>
          </a:prstGeom>
          <a:solidFill>
            <a:schemeClr val="accent1">
              <a:alpha val="75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5DE335-C8A1-4753-8F42-DCF4A0E34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19379"/>
              </p:ext>
            </p:extLst>
          </p:nvPr>
        </p:nvGraphicFramePr>
        <p:xfrm>
          <a:off x="11521655" y="2330514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B1DD05E-2A58-4798-A6C3-CC927DA4F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55" y="2330514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0A6F70-FFE9-4B78-9C7E-261CACD2D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43253"/>
              </p:ext>
            </p:extLst>
          </p:nvPr>
        </p:nvGraphicFramePr>
        <p:xfrm>
          <a:off x="9754224" y="117966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DB3EC7F-84CD-4482-87B0-EA285F783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24" y="1179669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E879FE-BDE7-4C01-A6C3-FF8DC85F1481}"/>
              </a:ext>
            </a:extLst>
          </p:cNvPr>
          <p:cNvCxnSpPr>
            <a:cxnSpLocks/>
          </p:cNvCxnSpPr>
          <p:nvPr/>
        </p:nvCxnSpPr>
        <p:spPr>
          <a:xfrm flipV="1">
            <a:off x="9837954" y="1490691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5D928A-9F4D-4372-9CB2-47B5AE84EDF0}"/>
              </a:ext>
            </a:extLst>
          </p:cNvPr>
          <p:cNvCxnSpPr>
            <a:cxnSpLocks/>
          </p:cNvCxnSpPr>
          <p:nvPr/>
        </p:nvCxnSpPr>
        <p:spPr>
          <a:xfrm>
            <a:off x="10143385" y="1198436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0F186D-DFFE-4FA8-B3A9-07C337E83947}"/>
              </a:ext>
            </a:extLst>
          </p:cNvPr>
          <p:cNvCxnSpPr>
            <a:cxnSpLocks/>
          </p:cNvCxnSpPr>
          <p:nvPr/>
        </p:nvCxnSpPr>
        <p:spPr>
          <a:xfrm flipH="1">
            <a:off x="10143384" y="2107504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C93B35A-0FE4-4ABC-975B-75E317DC8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462470"/>
              </p:ext>
            </p:extLst>
          </p:nvPr>
        </p:nvGraphicFramePr>
        <p:xfrm>
          <a:off x="9890198" y="1788042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1DB8F22-44D8-4BAB-BE76-B1F00486A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98" y="1788042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AC3AA5D-9ADB-47E3-B70B-F725E641B093}"/>
              </a:ext>
            </a:extLst>
          </p:cNvPr>
          <p:cNvCxnSpPr>
            <a:cxnSpLocks/>
          </p:cNvCxnSpPr>
          <p:nvPr/>
        </p:nvCxnSpPr>
        <p:spPr>
          <a:xfrm>
            <a:off x="9829565" y="2424761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03D172-6E3A-4DC7-93E1-A76288D21ADB}"/>
              </a:ext>
            </a:extLst>
          </p:cNvPr>
          <p:cNvCxnSpPr>
            <a:cxnSpLocks/>
          </p:cNvCxnSpPr>
          <p:nvPr/>
        </p:nvCxnSpPr>
        <p:spPr>
          <a:xfrm flipV="1">
            <a:off x="9829565" y="2107504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491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6369E3-C12D-4D28-8B52-C634869EFF80}"/>
              </a:ext>
            </a:extLst>
          </p:cNvPr>
          <p:cNvCxnSpPr>
            <a:cxnSpLocks/>
          </p:cNvCxnSpPr>
          <p:nvPr/>
        </p:nvCxnSpPr>
        <p:spPr>
          <a:xfrm>
            <a:off x="10143385" y="1198436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98B90F-0FED-4B4F-8D87-FAB5FBFB7A72}"/>
              </a:ext>
            </a:extLst>
          </p:cNvPr>
          <p:cNvCxnSpPr>
            <a:cxnSpLocks/>
          </p:cNvCxnSpPr>
          <p:nvPr/>
        </p:nvCxnSpPr>
        <p:spPr>
          <a:xfrm flipH="1">
            <a:off x="10143384" y="2107504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136166-BA59-4ED8-98F8-945AE3E30965}"/>
              </a:ext>
            </a:extLst>
          </p:cNvPr>
          <p:cNvSpPr/>
          <p:nvPr/>
        </p:nvSpPr>
        <p:spPr>
          <a:xfrm>
            <a:off x="10040217" y="1312246"/>
            <a:ext cx="1699271" cy="90286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AE9E44-3D62-4C71-82CD-2ED562357597}"/>
              </a:ext>
            </a:extLst>
          </p:cNvPr>
          <p:cNvSpPr/>
          <p:nvPr/>
        </p:nvSpPr>
        <p:spPr>
          <a:xfrm>
            <a:off x="9834542" y="1518450"/>
            <a:ext cx="1699271" cy="90286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454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Berry curvature components of Kramer’s pairs: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Integrated Berry curvature over BZ is NOT zero. But we need: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D5788A-7F0F-41EF-A3FA-93E711D72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6388" y="1825625"/>
          <a:ext cx="64976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3" imgW="3606480" imgH="482400" progId="Equation.DSMT4">
                  <p:embed/>
                </p:oleObj>
              </mc:Choice>
              <mc:Fallback>
                <p:oleObj name="Equation" r:id="rId3" imgW="360648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D5788A-7F0F-41EF-A3FA-93E711D72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1825625"/>
                        <a:ext cx="649763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F8D6060-1C00-4491-8EC3-39D3AAE55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384940"/>
              </p:ext>
            </p:extLst>
          </p:nvPr>
        </p:nvGraphicFramePr>
        <p:xfrm>
          <a:off x="138579" y="2682875"/>
          <a:ext cx="5583237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5" imgW="3098520" imgH="914400" progId="Equation.DSMT4">
                  <p:embed/>
                </p:oleObj>
              </mc:Choice>
              <mc:Fallback>
                <p:oleObj name="Equation" r:id="rId5" imgW="3098520" imgH="914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79" y="2682875"/>
                        <a:ext cx="5583237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C7C9E3-DDC8-494C-923F-6FD6B8A3D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2713" y="4298950"/>
          <a:ext cx="1806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7" imgW="1002960" imgH="368280" progId="Equation.DSMT4">
                  <p:embed/>
                </p:oleObj>
              </mc:Choice>
              <mc:Fallback>
                <p:oleObj name="Equation" r:id="rId7" imgW="1002960" imgH="3682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C7C9E3-DDC8-494C-923F-6FD6B8A3D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4298950"/>
                        <a:ext cx="18065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16AB91-A7BA-4619-83C3-F78FB865A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66657"/>
              </p:ext>
            </p:extLst>
          </p:nvPr>
        </p:nvGraphicFramePr>
        <p:xfrm>
          <a:off x="6686609" y="2682875"/>
          <a:ext cx="5354638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9" imgW="2971800" imgH="914400" progId="Equation.DSMT4">
                  <p:embed/>
                </p:oleObj>
              </mc:Choice>
              <mc:Fallback>
                <p:oleObj name="Equation" r:id="rId9" imgW="2971800" imgH="914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16AB91-A7BA-4619-83C3-F78FB865A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609" y="2682875"/>
                        <a:ext cx="5354638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7173BA-1895-426B-A30E-2EC638743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85355"/>
              </p:ext>
            </p:extLst>
          </p:nvPr>
        </p:nvGraphicFramePr>
        <p:xfrm>
          <a:off x="3967163" y="5807075"/>
          <a:ext cx="42560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" name="Equation" r:id="rId11" imgW="2361960" imgH="457200" progId="Equation.DSMT4">
                  <p:embed/>
                </p:oleObj>
              </mc:Choice>
              <mc:Fallback>
                <p:oleObj name="Equation" r:id="rId11" imgW="236196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D7173BA-1895-426B-A30E-2EC638743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5807075"/>
                        <a:ext cx="425608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ube 28">
            <a:extLst>
              <a:ext uri="{FF2B5EF4-FFF2-40B4-BE49-F238E27FC236}">
                <a16:creationId xmlns:a16="http://schemas.microsoft.com/office/drawing/2014/main" id="{F0516AC2-8779-4DFC-A77E-77A7455CAC95}"/>
              </a:ext>
            </a:extLst>
          </p:cNvPr>
          <p:cNvSpPr/>
          <p:nvPr/>
        </p:nvSpPr>
        <p:spPr>
          <a:xfrm>
            <a:off x="9843210" y="1208609"/>
            <a:ext cx="1999450" cy="1216152"/>
          </a:xfrm>
          <a:prstGeom prst="cube">
            <a:avLst>
              <a:gd name="adj" fmla="val 24310"/>
            </a:avLst>
          </a:prstGeom>
          <a:solidFill>
            <a:schemeClr val="accent1">
              <a:alpha val="75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F32E854-77F3-46FA-ABB3-C6E523F90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63699"/>
              </p:ext>
            </p:extLst>
          </p:nvPr>
        </p:nvGraphicFramePr>
        <p:xfrm>
          <a:off x="11521655" y="2330514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55" y="2330514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5A06E0F-1F62-4EEC-A9AC-11FEAA709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90171"/>
              </p:ext>
            </p:extLst>
          </p:nvPr>
        </p:nvGraphicFramePr>
        <p:xfrm>
          <a:off x="9754224" y="117966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0A6F70-FFE9-4B78-9C7E-261CACD2D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24" y="1179669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0B2C65-1DFC-41CE-A824-40D600DAED81}"/>
              </a:ext>
            </a:extLst>
          </p:cNvPr>
          <p:cNvCxnSpPr>
            <a:cxnSpLocks/>
          </p:cNvCxnSpPr>
          <p:nvPr/>
        </p:nvCxnSpPr>
        <p:spPr>
          <a:xfrm>
            <a:off x="9829565" y="2424761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1AA24B-00CE-456C-8C1A-B9FECB35913D}"/>
              </a:ext>
            </a:extLst>
          </p:cNvPr>
          <p:cNvCxnSpPr>
            <a:cxnSpLocks/>
          </p:cNvCxnSpPr>
          <p:nvPr/>
        </p:nvCxnSpPr>
        <p:spPr>
          <a:xfrm flipV="1">
            <a:off x="9837954" y="1490691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C2A181-64E6-44DC-9601-07F23BE061E9}"/>
              </a:ext>
            </a:extLst>
          </p:cNvPr>
          <p:cNvCxnSpPr>
            <a:cxnSpLocks/>
          </p:cNvCxnSpPr>
          <p:nvPr/>
        </p:nvCxnSpPr>
        <p:spPr>
          <a:xfrm flipV="1">
            <a:off x="11530046" y="2121124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5EF8676-BF0F-4811-999E-B27A34FBD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517734"/>
              </p:ext>
            </p:extLst>
          </p:nvPr>
        </p:nvGraphicFramePr>
        <p:xfrm>
          <a:off x="11813108" y="1877785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C93B35A-0FE4-4ABC-975B-75E317DC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3108" y="1877785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22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796933-F30E-446E-9E89-CA1C6AA6220E}"/>
              </a:ext>
            </a:extLst>
          </p:cNvPr>
          <p:cNvSpPr/>
          <p:nvPr/>
        </p:nvSpPr>
        <p:spPr>
          <a:xfrm>
            <a:off x="9823756" y="1208088"/>
            <a:ext cx="311285" cy="1225685"/>
          </a:xfrm>
          <a:custGeom>
            <a:avLst/>
            <a:gdLst>
              <a:gd name="connsiteX0" fmla="*/ 311285 w 311285"/>
              <a:gd name="connsiteY0" fmla="*/ 0 h 1225685"/>
              <a:gd name="connsiteX1" fmla="*/ 311285 w 311285"/>
              <a:gd name="connsiteY1" fmla="*/ 933855 h 1225685"/>
              <a:gd name="connsiteX2" fmla="*/ 19455 w 311285"/>
              <a:gd name="connsiteY2" fmla="*/ 1225685 h 1225685"/>
              <a:gd name="connsiteX3" fmla="*/ 0 w 311285"/>
              <a:gd name="connsiteY3" fmla="*/ 291830 h 1225685"/>
              <a:gd name="connsiteX4" fmla="*/ 311285 w 311285"/>
              <a:gd name="connsiteY4" fmla="*/ 0 h 12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85" h="1225685">
                <a:moveTo>
                  <a:pt x="311285" y="0"/>
                </a:moveTo>
                <a:lnTo>
                  <a:pt x="311285" y="933855"/>
                </a:lnTo>
                <a:lnTo>
                  <a:pt x="19455" y="1225685"/>
                </a:lnTo>
                <a:lnTo>
                  <a:pt x="0" y="291830"/>
                </a:lnTo>
                <a:lnTo>
                  <a:pt x="31128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E8E6BBF-EB8F-49AE-BC92-9B379BDCFA54}"/>
              </a:ext>
            </a:extLst>
          </p:cNvPr>
          <p:cNvSpPr/>
          <p:nvPr/>
        </p:nvSpPr>
        <p:spPr>
          <a:xfrm>
            <a:off x="10631295" y="1208087"/>
            <a:ext cx="311285" cy="1225685"/>
          </a:xfrm>
          <a:custGeom>
            <a:avLst/>
            <a:gdLst>
              <a:gd name="connsiteX0" fmla="*/ 311285 w 311285"/>
              <a:gd name="connsiteY0" fmla="*/ 0 h 1225685"/>
              <a:gd name="connsiteX1" fmla="*/ 311285 w 311285"/>
              <a:gd name="connsiteY1" fmla="*/ 933855 h 1225685"/>
              <a:gd name="connsiteX2" fmla="*/ 19455 w 311285"/>
              <a:gd name="connsiteY2" fmla="*/ 1225685 h 1225685"/>
              <a:gd name="connsiteX3" fmla="*/ 0 w 311285"/>
              <a:gd name="connsiteY3" fmla="*/ 291830 h 1225685"/>
              <a:gd name="connsiteX4" fmla="*/ 311285 w 311285"/>
              <a:gd name="connsiteY4" fmla="*/ 0 h 12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85" h="1225685">
                <a:moveTo>
                  <a:pt x="311285" y="0"/>
                </a:moveTo>
                <a:lnTo>
                  <a:pt x="311285" y="933855"/>
                </a:lnTo>
                <a:lnTo>
                  <a:pt x="19455" y="1225685"/>
                </a:lnTo>
                <a:lnTo>
                  <a:pt x="0" y="291830"/>
                </a:lnTo>
                <a:lnTo>
                  <a:pt x="31128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454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Berry curvature components of Kramer’s pairs: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Integrated Berry curvature over BZ is NOT zero. But we need: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D5788A-7F0F-41EF-A3FA-93E711D72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6875" y="1803400"/>
          <a:ext cx="6315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Equation" r:id="rId3" imgW="3504960" imgH="507960" progId="Equation.DSMT4">
                  <p:embed/>
                </p:oleObj>
              </mc:Choice>
              <mc:Fallback>
                <p:oleObj name="Equation" r:id="rId3" imgW="350496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D5788A-7F0F-41EF-A3FA-93E711D72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1803400"/>
                        <a:ext cx="6315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F8D6060-1C00-4491-8EC3-39D3AAE55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687842"/>
              </p:ext>
            </p:extLst>
          </p:nvPr>
        </p:nvGraphicFramePr>
        <p:xfrm>
          <a:off x="287338" y="2682875"/>
          <a:ext cx="5380037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Equation" r:id="rId5" imgW="2984400" imgH="914400" progId="Equation.DSMT4">
                  <p:embed/>
                </p:oleObj>
              </mc:Choice>
              <mc:Fallback>
                <p:oleObj name="Equation" r:id="rId5" imgW="2984400" imgH="914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682875"/>
                        <a:ext cx="5380037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C7C9E3-DDC8-494C-923F-6FD6B8A3D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2713" y="4298950"/>
          <a:ext cx="1806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Equation" r:id="rId7" imgW="1002960" imgH="368280" progId="Equation.DSMT4">
                  <p:embed/>
                </p:oleObj>
              </mc:Choice>
              <mc:Fallback>
                <p:oleObj name="Equation" r:id="rId7" imgW="1002960" imgH="3682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C7C9E3-DDC8-494C-923F-6FD6B8A3D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4298950"/>
                        <a:ext cx="18065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16AB91-A7BA-4619-83C3-F78FB865A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52753"/>
              </p:ext>
            </p:extLst>
          </p:nvPr>
        </p:nvGraphicFramePr>
        <p:xfrm>
          <a:off x="6110288" y="2682875"/>
          <a:ext cx="5148262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Equation" r:id="rId9" imgW="2857320" imgH="914400" progId="Equation.DSMT4">
                  <p:embed/>
                </p:oleObj>
              </mc:Choice>
              <mc:Fallback>
                <p:oleObj name="Equation" r:id="rId9" imgW="2857320" imgH="914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16AB91-A7BA-4619-83C3-F78FB865A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682875"/>
                        <a:ext cx="5148262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7173BA-1895-426B-A30E-2EC638743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03180"/>
              </p:ext>
            </p:extLst>
          </p:nvPr>
        </p:nvGraphicFramePr>
        <p:xfrm>
          <a:off x="3863975" y="5807075"/>
          <a:ext cx="44608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Equation" r:id="rId11" imgW="2476440" imgH="457200" progId="Equation.DSMT4">
                  <p:embed/>
                </p:oleObj>
              </mc:Choice>
              <mc:Fallback>
                <p:oleObj name="Equation" r:id="rId11" imgW="247644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D7173BA-1895-426B-A30E-2EC638743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807075"/>
                        <a:ext cx="44608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be 10">
            <a:extLst>
              <a:ext uri="{FF2B5EF4-FFF2-40B4-BE49-F238E27FC236}">
                <a16:creationId xmlns:a16="http://schemas.microsoft.com/office/drawing/2014/main" id="{7AE281ED-A354-4182-89F4-2735408D0516}"/>
              </a:ext>
            </a:extLst>
          </p:cNvPr>
          <p:cNvSpPr/>
          <p:nvPr/>
        </p:nvSpPr>
        <p:spPr>
          <a:xfrm>
            <a:off x="9843210" y="1208609"/>
            <a:ext cx="1999450" cy="1216152"/>
          </a:xfrm>
          <a:prstGeom prst="cube">
            <a:avLst>
              <a:gd name="adj" fmla="val 24310"/>
            </a:avLst>
          </a:prstGeom>
          <a:solidFill>
            <a:schemeClr val="accent1">
              <a:alpha val="75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07348CF-3913-4D9A-951A-DAAE329EC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63699"/>
              </p:ext>
            </p:extLst>
          </p:nvPr>
        </p:nvGraphicFramePr>
        <p:xfrm>
          <a:off x="11521655" y="2330514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55" y="2330514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79B6B40-E7C8-48BC-832E-32987ECC3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90171"/>
              </p:ext>
            </p:extLst>
          </p:nvPr>
        </p:nvGraphicFramePr>
        <p:xfrm>
          <a:off x="9754224" y="117966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0A6F70-FFE9-4B78-9C7E-261CACD2D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24" y="1179669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BB02D9-725D-4301-A913-5DDB4B19B8C7}"/>
              </a:ext>
            </a:extLst>
          </p:cNvPr>
          <p:cNvCxnSpPr>
            <a:cxnSpLocks/>
          </p:cNvCxnSpPr>
          <p:nvPr/>
        </p:nvCxnSpPr>
        <p:spPr>
          <a:xfrm>
            <a:off x="9829565" y="2424761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C105E7-478F-4C47-82A7-2A98FA48CC43}"/>
              </a:ext>
            </a:extLst>
          </p:cNvPr>
          <p:cNvCxnSpPr>
            <a:cxnSpLocks/>
          </p:cNvCxnSpPr>
          <p:nvPr/>
        </p:nvCxnSpPr>
        <p:spPr>
          <a:xfrm flipV="1">
            <a:off x="9837954" y="1490691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C5008F-D878-4885-8EAD-9F1084CAEAAE}"/>
              </a:ext>
            </a:extLst>
          </p:cNvPr>
          <p:cNvCxnSpPr>
            <a:cxnSpLocks/>
          </p:cNvCxnSpPr>
          <p:nvPr/>
        </p:nvCxnSpPr>
        <p:spPr>
          <a:xfrm flipV="1">
            <a:off x="9829565" y="2107504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F417F6-7048-4B75-A634-9A3A5E59E682}"/>
              </a:ext>
            </a:extLst>
          </p:cNvPr>
          <p:cNvCxnSpPr>
            <a:cxnSpLocks/>
          </p:cNvCxnSpPr>
          <p:nvPr/>
        </p:nvCxnSpPr>
        <p:spPr>
          <a:xfrm>
            <a:off x="10143385" y="1198436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B58184-78EF-4681-9C53-E3154BEA0192}"/>
              </a:ext>
            </a:extLst>
          </p:cNvPr>
          <p:cNvCxnSpPr>
            <a:cxnSpLocks/>
          </p:cNvCxnSpPr>
          <p:nvPr/>
        </p:nvCxnSpPr>
        <p:spPr>
          <a:xfrm flipH="1">
            <a:off x="10143384" y="2107504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AA62DC9-2294-4349-AD18-CDE07CBED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62845"/>
              </p:ext>
            </p:extLst>
          </p:nvPr>
        </p:nvGraphicFramePr>
        <p:xfrm>
          <a:off x="9890198" y="1788042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C93B35A-0FE4-4ABC-975B-75E317DC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98" y="1788042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68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DEA8C6-042C-4653-A45F-8A4DB78F030E}"/>
              </a:ext>
            </a:extLst>
          </p:cNvPr>
          <p:cNvSpPr/>
          <p:nvPr/>
        </p:nvSpPr>
        <p:spPr>
          <a:xfrm>
            <a:off x="9834664" y="1206230"/>
            <a:ext cx="2003898" cy="1206230"/>
          </a:xfrm>
          <a:custGeom>
            <a:avLst/>
            <a:gdLst>
              <a:gd name="connsiteX0" fmla="*/ 0 w 2013625"/>
              <a:gd name="connsiteY0" fmla="*/ 1206230 h 1206230"/>
              <a:gd name="connsiteX1" fmla="*/ 1712068 w 2013625"/>
              <a:gd name="connsiteY1" fmla="*/ 291830 h 1206230"/>
              <a:gd name="connsiteX2" fmla="*/ 2013625 w 2013625"/>
              <a:gd name="connsiteY2" fmla="*/ 0 h 1206230"/>
              <a:gd name="connsiteX3" fmla="*/ 311285 w 2013625"/>
              <a:gd name="connsiteY3" fmla="*/ 914400 h 1206230"/>
              <a:gd name="connsiteX4" fmla="*/ 0 w 2013625"/>
              <a:gd name="connsiteY4" fmla="*/ 1206230 h 1206230"/>
              <a:gd name="connsiteX0" fmla="*/ 0 w 2013625"/>
              <a:gd name="connsiteY0" fmla="*/ 1206230 h 1206230"/>
              <a:gd name="connsiteX1" fmla="*/ 1721796 w 2013625"/>
              <a:gd name="connsiteY1" fmla="*/ 291830 h 1206230"/>
              <a:gd name="connsiteX2" fmla="*/ 2013625 w 2013625"/>
              <a:gd name="connsiteY2" fmla="*/ 0 h 1206230"/>
              <a:gd name="connsiteX3" fmla="*/ 311285 w 2013625"/>
              <a:gd name="connsiteY3" fmla="*/ 914400 h 1206230"/>
              <a:gd name="connsiteX4" fmla="*/ 0 w 2013625"/>
              <a:gd name="connsiteY4" fmla="*/ 1206230 h 1206230"/>
              <a:gd name="connsiteX0" fmla="*/ 0 w 2013625"/>
              <a:gd name="connsiteY0" fmla="*/ 1206230 h 1206230"/>
              <a:gd name="connsiteX1" fmla="*/ 1721796 w 2013625"/>
              <a:gd name="connsiteY1" fmla="*/ 291830 h 1206230"/>
              <a:gd name="connsiteX2" fmla="*/ 2013625 w 2013625"/>
              <a:gd name="connsiteY2" fmla="*/ 0 h 1206230"/>
              <a:gd name="connsiteX3" fmla="*/ 321013 w 2013625"/>
              <a:gd name="connsiteY3" fmla="*/ 894944 h 1206230"/>
              <a:gd name="connsiteX4" fmla="*/ 0 w 2013625"/>
              <a:gd name="connsiteY4" fmla="*/ 1206230 h 1206230"/>
              <a:gd name="connsiteX0" fmla="*/ 0 w 2013625"/>
              <a:gd name="connsiteY0" fmla="*/ 1186775 h 1186775"/>
              <a:gd name="connsiteX1" fmla="*/ 1721796 w 2013625"/>
              <a:gd name="connsiteY1" fmla="*/ 272375 h 1186775"/>
              <a:gd name="connsiteX2" fmla="*/ 2013625 w 2013625"/>
              <a:gd name="connsiteY2" fmla="*/ 0 h 1186775"/>
              <a:gd name="connsiteX3" fmla="*/ 321013 w 2013625"/>
              <a:gd name="connsiteY3" fmla="*/ 875489 h 1186775"/>
              <a:gd name="connsiteX4" fmla="*/ 0 w 2013625"/>
              <a:gd name="connsiteY4" fmla="*/ 1186775 h 1186775"/>
              <a:gd name="connsiteX0" fmla="*/ 0 w 2003898"/>
              <a:gd name="connsiteY0" fmla="*/ 1206230 h 1206230"/>
              <a:gd name="connsiteX1" fmla="*/ 1721796 w 2003898"/>
              <a:gd name="connsiteY1" fmla="*/ 291830 h 1206230"/>
              <a:gd name="connsiteX2" fmla="*/ 2003898 w 2003898"/>
              <a:gd name="connsiteY2" fmla="*/ 0 h 1206230"/>
              <a:gd name="connsiteX3" fmla="*/ 321013 w 2003898"/>
              <a:gd name="connsiteY3" fmla="*/ 894944 h 1206230"/>
              <a:gd name="connsiteX4" fmla="*/ 0 w 2003898"/>
              <a:gd name="connsiteY4" fmla="*/ 1206230 h 120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898" h="1206230">
                <a:moveTo>
                  <a:pt x="0" y="1206230"/>
                </a:moveTo>
                <a:lnTo>
                  <a:pt x="1721796" y="291830"/>
                </a:lnTo>
                <a:lnTo>
                  <a:pt x="2003898" y="0"/>
                </a:lnTo>
                <a:lnTo>
                  <a:pt x="321013" y="894944"/>
                </a:lnTo>
                <a:lnTo>
                  <a:pt x="0" y="120623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43011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Red line is a closed path on        torus.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Red shaded area is a closed surface that encloses</a:t>
            </a:r>
          </a:p>
          <a:p>
            <a:pPr marL="0" indent="0" algn="just">
              <a:buNone/>
            </a:pPr>
            <a:r>
              <a:rPr lang="en-US" altLang="ko-KR" dirty="0"/>
              <a:t>the closed loop in           3-torus.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Normal of the surface is perpendicular to    axis </a:t>
            </a:r>
            <a:r>
              <a:rPr lang="en-US" altLang="ko-KR" dirty="0">
                <a:sym typeface="Wingdings" panose="05000000000000000000" pitchFamily="2" charset="2"/>
              </a:rPr>
              <a:t>     is cancelled.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>
                <a:sym typeface="Wingdings" panose="05000000000000000000" pitchFamily="2" charset="2"/>
              </a:rPr>
              <a:t>Time reversal partners can be defined as: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4F7E7EF9-D443-4304-A0A6-9001D5C3F39F}"/>
              </a:ext>
            </a:extLst>
          </p:cNvPr>
          <p:cNvSpPr/>
          <p:nvPr/>
        </p:nvSpPr>
        <p:spPr>
          <a:xfrm>
            <a:off x="9843210" y="1208609"/>
            <a:ext cx="1999450" cy="1216152"/>
          </a:xfrm>
          <a:prstGeom prst="cube">
            <a:avLst>
              <a:gd name="adj" fmla="val 24310"/>
            </a:avLst>
          </a:prstGeom>
          <a:solidFill>
            <a:schemeClr val="accent1">
              <a:alpha val="75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5DE335-C8A1-4753-8F42-DCF4A0E34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1655" y="2330514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55" y="2330514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0A6F70-FFE9-4B78-9C7E-261CACD2D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4224" y="117966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0A6F70-FFE9-4B78-9C7E-261CACD2D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24" y="1179669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6FD48A-519E-4FE2-BB81-9DA2AF428F99}"/>
              </a:ext>
            </a:extLst>
          </p:cNvPr>
          <p:cNvCxnSpPr>
            <a:cxnSpLocks/>
          </p:cNvCxnSpPr>
          <p:nvPr/>
        </p:nvCxnSpPr>
        <p:spPr>
          <a:xfrm>
            <a:off x="9829565" y="2424761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E879FE-BDE7-4C01-A6C3-FF8DC85F1481}"/>
              </a:ext>
            </a:extLst>
          </p:cNvPr>
          <p:cNvCxnSpPr>
            <a:cxnSpLocks/>
          </p:cNvCxnSpPr>
          <p:nvPr/>
        </p:nvCxnSpPr>
        <p:spPr>
          <a:xfrm flipV="1">
            <a:off x="9837954" y="1490691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11B264-CA9A-4749-A294-472D39D7F9FB}"/>
              </a:ext>
            </a:extLst>
          </p:cNvPr>
          <p:cNvCxnSpPr>
            <a:cxnSpLocks/>
          </p:cNvCxnSpPr>
          <p:nvPr/>
        </p:nvCxnSpPr>
        <p:spPr>
          <a:xfrm flipV="1">
            <a:off x="9829565" y="2107504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5D928A-9F4D-4372-9CB2-47B5AE84EDF0}"/>
              </a:ext>
            </a:extLst>
          </p:cNvPr>
          <p:cNvCxnSpPr>
            <a:cxnSpLocks/>
          </p:cNvCxnSpPr>
          <p:nvPr/>
        </p:nvCxnSpPr>
        <p:spPr>
          <a:xfrm>
            <a:off x="10143385" y="1198436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0F186D-DFFE-4FA8-B3A9-07C337E83947}"/>
              </a:ext>
            </a:extLst>
          </p:cNvPr>
          <p:cNvCxnSpPr>
            <a:cxnSpLocks/>
          </p:cNvCxnSpPr>
          <p:nvPr/>
        </p:nvCxnSpPr>
        <p:spPr>
          <a:xfrm flipH="1">
            <a:off x="10143384" y="2107504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C93B35A-0FE4-4ABC-975B-75E317DC87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98" y="1788042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C93B35A-0FE4-4ABC-975B-75E317DC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98" y="1788042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5381BC-DE55-4857-8B0C-54C9427A0FAF}"/>
              </a:ext>
            </a:extLst>
          </p:cNvPr>
          <p:cNvCxnSpPr>
            <a:cxnSpLocks/>
          </p:cNvCxnSpPr>
          <p:nvPr/>
        </p:nvCxnSpPr>
        <p:spPr>
          <a:xfrm flipV="1">
            <a:off x="9856126" y="1498060"/>
            <a:ext cx="1700334" cy="90995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39CF89-EBFA-4D1A-9BF3-ED5136E1729F}"/>
              </a:ext>
            </a:extLst>
          </p:cNvPr>
          <p:cNvCxnSpPr/>
          <p:nvPr/>
        </p:nvCxnSpPr>
        <p:spPr>
          <a:xfrm flipH="1" flipV="1">
            <a:off x="10291864" y="1653702"/>
            <a:ext cx="389106" cy="23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39EA005-C32F-4C6B-82B4-1EBC91E7D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90"/>
              </p:ext>
            </p:extLst>
          </p:nvPr>
        </p:nvGraphicFramePr>
        <p:xfrm>
          <a:off x="10462960" y="1393131"/>
          <a:ext cx="2984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D5788A-7F0F-41EF-A3FA-93E711D72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2960" y="1393131"/>
                        <a:ext cx="2984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86D15CA-8AD6-49E3-A05D-9710B6FE1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8280"/>
              </p:ext>
            </p:extLst>
          </p:nvPr>
        </p:nvGraphicFramePr>
        <p:xfrm>
          <a:off x="5012716" y="1133475"/>
          <a:ext cx="7191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"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D12D55D-BE0D-4D69-BC0F-36DA3D1E18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716" y="1133475"/>
                        <a:ext cx="7191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21E031E-F2C2-45F4-8F51-7CA4CDF73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428406"/>
              </p:ext>
            </p:extLst>
          </p:nvPr>
        </p:nvGraphicFramePr>
        <p:xfrm>
          <a:off x="3184049" y="2155825"/>
          <a:ext cx="11334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Equation" r:id="rId13" imgW="520560" imgH="241200" progId="Equation.DSMT4">
                  <p:embed/>
                </p:oleObj>
              </mc:Choice>
              <mc:Fallback>
                <p:oleObj name="Equation" r:id="rId13" imgW="52056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86D15CA-8AD6-49E3-A05D-9710B6FE1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049" y="2155825"/>
                        <a:ext cx="11334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B46C079-FFD3-4520-B36F-2E4D4E5AA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18982"/>
              </p:ext>
            </p:extLst>
          </p:nvPr>
        </p:nvGraphicFramePr>
        <p:xfrm>
          <a:off x="7129768" y="2662933"/>
          <a:ext cx="3857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15" imgW="177480" imgH="241200" progId="Equation.DSMT4">
                  <p:embed/>
                </p:oleObj>
              </mc:Choice>
              <mc:Fallback>
                <p:oleObj name="Equation" r:id="rId15" imgW="17748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86D15CA-8AD6-49E3-A05D-9710B6FE1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768" y="2662933"/>
                        <a:ext cx="3857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EC1127F-83C3-4D03-B5B7-A4AD3AB37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83659"/>
              </p:ext>
            </p:extLst>
          </p:nvPr>
        </p:nvGraphicFramePr>
        <p:xfrm>
          <a:off x="8718644" y="2662933"/>
          <a:ext cx="4714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17" imgW="215640" imgH="241200" progId="Equation.DSMT4">
                  <p:embed/>
                </p:oleObj>
              </mc:Choice>
              <mc:Fallback>
                <p:oleObj name="Equation" r:id="rId17" imgW="21564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86D15CA-8AD6-49E3-A05D-9710B6FE1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644" y="2662933"/>
                        <a:ext cx="4714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B949769-78E8-4C99-8CF3-501D3CA93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62647"/>
              </p:ext>
            </p:extLst>
          </p:nvPr>
        </p:nvGraphicFramePr>
        <p:xfrm>
          <a:off x="5808881" y="3122613"/>
          <a:ext cx="61944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Equation" r:id="rId19" imgW="2349360" imgH="393480" progId="Equation.DSMT4">
                  <p:embed/>
                </p:oleObj>
              </mc:Choice>
              <mc:Fallback>
                <p:oleObj name="Equation" r:id="rId19" imgW="234936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998E830-C684-4AC9-8BD7-1E52793C3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881" y="3122613"/>
                        <a:ext cx="61944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D667CD9-193F-4A83-AC52-AF8F0E20D898}"/>
              </a:ext>
            </a:extLst>
          </p:cNvPr>
          <p:cNvSpPr/>
          <p:nvPr/>
        </p:nvSpPr>
        <p:spPr>
          <a:xfrm>
            <a:off x="7613701" y="4143273"/>
            <a:ext cx="3505907" cy="145914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0F8680-8495-42F4-B001-04A4DC3B539D}"/>
              </a:ext>
            </a:extLst>
          </p:cNvPr>
          <p:cNvSpPr/>
          <p:nvPr/>
        </p:nvSpPr>
        <p:spPr>
          <a:xfrm>
            <a:off x="8086398" y="5156550"/>
            <a:ext cx="80994" cy="901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F69FAE-0FDF-4644-8623-E55F3F2C06AA}"/>
              </a:ext>
            </a:extLst>
          </p:cNvPr>
          <p:cNvSpPr/>
          <p:nvPr/>
        </p:nvSpPr>
        <p:spPr>
          <a:xfrm>
            <a:off x="10517526" y="4521010"/>
            <a:ext cx="80994" cy="901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22E40B-8EA1-4AAB-AD35-CF80EB357828}"/>
              </a:ext>
            </a:extLst>
          </p:cNvPr>
          <p:cNvCxnSpPr>
            <a:cxnSpLocks/>
          </p:cNvCxnSpPr>
          <p:nvPr/>
        </p:nvCxnSpPr>
        <p:spPr>
          <a:xfrm>
            <a:off x="7613701" y="5602416"/>
            <a:ext cx="35203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D78583-C764-4A1C-9926-4BD54B19E83F}"/>
              </a:ext>
            </a:extLst>
          </p:cNvPr>
          <p:cNvCxnSpPr>
            <a:cxnSpLocks/>
          </p:cNvCxnSpPr>
          <p:nvPr/>
        </p:nvCxnSpPr>
        <p:spPr>
          <a:xfrm flipV="1">
            <a:off x="7622090" y="4143273"/>
            <a:ext cx="0" cy="1459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1C596426-61CF-48A0-9E37-66BA1CF40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4511"/>
              </p:ext>
            </p:extLst>
          </p:nvPr>
        </p:nvGraphicFramePr>
        <p:xfrm>
          <a:off x="7291193" y="4107923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C93B35A-0FE4-4ABC-975B-75E317DC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193" y="4107923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7ACFF86-917A-4D24-A7B4-EDAA05402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49932"/>
              </p:ext>
            </p:extLst>
          </p:nvPr>
        </p:nvGraphicFramePr>
        <p:xfrm>
          <a:off x="11200001" y="5460301"/>
          <a:ext cx="9001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21" imgW="533160" imgH="228600" progId="Equation.DSMT4">
                  <p:embed/>
                </p:oleObj>
              </mc:Choice>
              <mc:Fallback>
                <p:oleObj name="Equation" r:id="rId21" imgW="5331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0001" y="5460301"/>
                        <a:ext cx="9001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0FB35B85-0FC9-47ED-8F9E-24808CD17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93763"/>
              </p:ext>
            </p:extLst>
          </p:nvPr>
        </p:nvGraphicFramePr>
        <p:xfrm>
          <a:off x="8226265" y="4979027"/>
          <a:ext cx="10731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Equation" r:id="rId23" imgW="634680" imgH="279360" progId="Equation.DSMT4">
                  <p:embed/>
                </p:oleObj>
              </mc:Choice>
              <mc:Fallback>
                <p:oleObj name="Equation" r:id="rId23" imgW="634680" imgH="2793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7ACFF86-917A-4D24-A7B4-EDAA054024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265" y="4979027"/>
                        <a:ext cx="10731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4CDD6AF-CBF4-40A2-B20A-7F13738C5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7845"/>
              </p:ext>
            </p:extLst>
          </p:nvPr>
        </p:nvGraphicFramePr>
        <p:xfrm>
          <a:off x="9015751" y="4329566"/>
          <a:ext cx="15017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Equation" r:id="rId25" imgW="888840" imgH="279360" progId="Equation.DSMT4">
                  <p:embed/>
                </p:oleObj>
              </mc:Choice>
              <mc:Fallback>
                <p:oleObj name="Equation" r:id="rId25" imgW="888840" imgH="2793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FB35B85-0FC9-47ED-8F9E-24808CD17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751" y="4329566"/>
                        <a:ext cx="15017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개체 9">
            <a:extLst>
              <a:ext uri="{FF2B5EF4-FFF2-40B4-BE49-F238E27FC236}">
                <a16:creationId xmlns:a16="http://schemas.microsoft.com/office/drawing/2014/main" id="{3D58BA3A-ECBF-4047-BFEE-462A1F490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2921"/>
              </p:ext>
            </p:extLst>
          </p:nvPr>
        </p:nvGraphicFramePr>
        <p:xfrm>
          <a:off x="3600897" y="5936519"/>
          <a:ext cx="1599826" cy="58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Equation" r:id="rId27" imgW="660240" imgH="241200" progId="Equation.DSMT4">
                  <p:embed/>
                </p:oleObj>
              </mc:Choice>
              <mc:Fallback>
                <p:oleObj name="Equation" r:id="rId27" imgW="660240" imgH="241200" progId="Equation.DSMT4">
                  <p:embed/>
                  <p:pic>
                    <p:nvPicPr>
                      <p:cNvPr id="16" name="개체 9">
                        <a:extLst>
                          <a:ext uri="{FF2B5EF4-FFF2-40B4-BE49-F238E27FC236}">
                            <a16:creationId xmlns:a16="http://schemas.microsoft.com/office/drawing/2014/main" id="{A9290C4E-36E4-4BD7-921D-0E7A1A1AC7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897" y="5936519"/>
                        <a:ext cx="1599826" cy="584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84">
            <a:extLst>
              <a:ext uri="{FF2B5EF4-FFF2-40B4-BE49-F238E27FC236}">
                <a16:creationId xmlns:a16="http://schemas.microsoft.com/office/drawing/2014/main" id="{A0073DEF-CE51-4E46-B570-D71D7BE2BE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82379" y="5732671"/>
            <a:ext cx="1598564" cy="11542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51ABFD0-48F3-465F-ADB0-F57E5BBA096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249875" y="5746634"/>
            <a:ext cx="1511535" cy="925244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DF9D8E7-F900-44F0-BD2D-6E5FAB35A73B}"/>
              </a:ext>
            </a:extLst>
          </p:cNvPr>
          <p:cNvCxnSpPr>
            <a:cxnSpLocks/>
          </p:cNvCxnSpPr>
          <p:nvPr/>
        </p:nvCxnSpPr>
        <p:spPr>
          <a:xfrm flipV="1">
            <a:off x="7976332" y="5954126"/>
            <a:ext cx="2565510" cy="700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B8715B3C-2850-4A02-87AF-FBE86F20D645}"/>
              </a:ext>
            </a:extLst>
          </p:cNvPr>
          <p:cNvSpPr txBox="1">
            <a:spLocks/>
          </p:cNvSpPr>
          <p:nvPr/>
        </p:nvSpPr>
        <p:spPr>
          <a:xfrm>
            <a:off x="0" y="3274528"/>
            <a:ext cx="12192000" cy="59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>
                <a:sym typeface="Wingdings" panose="05000000000000000000" pitchFamily="2" charset="2"/>
              </a:rPr>
              <a:t>Berry phase can be calculated by: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7D657195-E032-442A-AC5C-4C3CD64FF9ED}"/>
              </a:ext>
            </a:extLst>
          </p:cNvPr>
          <p:cNvSpPr txBox="1">
            <a:spLocks/>
          </p:cNvSpPr>
          <p:nvPr/>
        </p:nvSpPr>
        <p:spPr>
          <a:xfrm>
            <a:off x="0" y="5953575"/>
            <a:ext cx="12192000" cy="595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>
                <a:sym typeface="Wingdings" panose="05000000000000000000" pitchFamily="2" charset="2"/>
              </a:rPr>
              <a:t>The closed path for              :</a:t>
            </a:r>
            <a:endParaRPr lang="en-US" altLang="ko-KR" dirty="0"/>
          </a:p>
        </p:txBody>
      </p:sp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B6E820AE-F7D8-4139-9A5F-D1154DCEB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01991"/>
              </p:ext>
            </p:extLst>
          </p:nvPr>
        </p:nvGraphicFramePr>
        <p:xfrm>
          <a:off x="11544225" y="1439069"/>
          <a:ext cx="2571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Equation" r:id="rId31" imgW="152280" imgH="228600" progId="Equation.DSMT4">
                  <p:embed/>
                </p:oleObj>
              </mc:Choice>
              <mc:Fallback>
                <p:oleObj name="Equation" r:id="rId31" imgW="152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4225" y="1439069"/>
                        <a:ext cx="2571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D3B811B-184C-4C18-B0D7-BA8BDE6EDDD5}"/>
              </a:ext>
            </a:extLst>
          </p:cNvPr>
          <p:cNvCxnSpPr>
            <a:cxnSpLocks/>
          </p:cNvCxnSpPr>
          <p:nvPr/>
        </p:nvCxnSpPr>
        <p:spPr>
          <a:xfrm flipH="1" flipV="1">
            <a:off x="11001523" y="1407261"/>
            <a:ext cx="166170" cy="215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03E2A664-C56E-4417-9991-97F375CE1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69240"/>
              </p:ext>
            </p:extLst>
          </p:nvPr>
        </p:nvGraphicFramePr>
        <p:xfrm>
          <a:off x="11084907" y="1222670"/>
          <a:ext cx="2301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39EA005-C32F-4C6B-82B4-1EBC91E7D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4907" y="1222670"/>
                        <a:ext cx="2301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06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DEA8C6-042C-4653-A45F-8A4DB78F030E}"/>
              </a:ext>
            </a:extLst>
          </p:cNvPr>
          <p:cNvSpPr/>
          <p:nvPr/>
        </p:nvSpPr>
        <p:spPr>
          <a:xfrm>
            <a:off x="9834664" y="1206230"/>
            <a:ext cx="2003898" cy="1206230"/>
          </a:xfrm>
          <a:custGeom>
            <a:avLst/>
            <a:gdLst>
              <a:gd name="connsiteX0" fmla="*/ 0 w 2013625"/>
              <a:gd name="connsiteY0" fmla="*/ 1206230 h 1206230"/>
              <a:gd name="connsiteX1" fmla="*/ 1712068 w 2013625"/>
              <a:gd name="connsiteY1" fmla="*/ 291830 h 1206230"/>
              <a:gd name="connsiteX2" fmla="*/ 2013625 w 2013625"/>
              <a:gd name="connsiteY2" fmla="*/ 0 h 1206230"/>
              <a:gd name="connsiteX3" fmla="*/ 311285 w 2013625"/>
              <a:gd name="connsiteY3" fmla="*/ 914400 h 1206230"/>
              <a:gd name="connsiteX4" fmla="*/ 0 w 2013625"/>
              <a:gd name="connsiteY4" fmla="*/ 1206230 h 1206230"/>
              <a:gd name="connsiteX0" fmla="*/ 0 w 2013625"/>
              <a:gd name="connsiteY0" fmla="*/ 1206230 h 1206230"/>
              <a:gd name="connsiteX1" fmla="*/ 1721796 w 2013625"/>
              <a:gd name="connsiteY1" fmla="*/ 291830 h 1206230"/>
              <a:gd name="connsiteX2" fmla="*/ 2013625 w 2013625"/>
              <a:gd name="connsiteY2" fmla="*/ 0 h 1206230"/>
              <a:gd name="connsiteX3" fmla="*/ 311285 w 2013625"/>
              <a:gd name="connsiteY3" fmla="*/ 914400 h 1206230"/>
              <a:gd name="connsiteX4" fmla="*/ 0 w 2013625"/>
              <a:gd name="connsiteY4" fmla="*/ 1206230 h 1206230"/>
              <a:gd name="connsiteX0" fmla="*/ 0 w 2013625"/>
              <a:gd name="connsiteY0" fmla="*/ 1206230 h 1206230"/>
              <a:gd name="connsiteX1" fmla="*/ 1721796 w 2013625"/>
              <a:gd name="connsiteY1" fmla="*/ 291830 h 1206230"/>
              <a:gd name="connsiteX2" fmla="*/ 2013625 w 2013625"/>
              <a:gd name="connsiteY2" fmla="*/ 0 h 1206230"/>
              <a:gd name="connsiteX3" fmla="*/ 321013 w 2013625"/>
              <a:gd name="connsiteY3" fmla="*/ 894944 h 1206230"/>
              <a:gd name="connsiteX4" fmla="*/ 0 w 2013625"/>
              <a:gd name="connsiteY4" fmla="*/ 1206230 h 1206230"/>
              <a:gd name="connsiteX0" fmla="*/ 0 w 2013625"/>
              <a:gd name="connsiteY0" fmla="*/ 1186775 h 1186775"/>
              <a:gd name="connsiteX1" fmla="*/ 1721796 w 2013625"/>
              <a:gd name="connsiteY1" fmla="*/ 272375 h 1186775"/>
              <a:gd name="connsiteX2" fmla="*/ 2013625 w 2013625"/>
              <a:gd name="connsiteY2" fmla="*/ 0 h 1186775"/>
              <a:gd name="connsiteX3" fmla="*/ 321013 w 2013625"/>
              <a:gd name="connsiteY3" fmla="*/ 875489 h 1186775"/>
              <a:gd name="connsiteX4" fmla="*/ 0 w 2013625"/>
              <a:gd name="connsiteY4" fmla="*/ 1186775 h 1186775"/>
              <a:gd name="connsiteX0" fmla="*/ 0 w 2003898"/>
              <a:gd name="connsiteY0" fmla="*/ 1206230 h 1206230"/>
              <a:gd name="connsiteX1" fmla="*/ 1721796 w 2003898"/>
              <a:gd name="connsiteY1" fmla="*/ 291830 h 1206230"/>
              <a:gd name="connsiteX2" fmla="*/ 2003898 w 2003898"/>
              <a:gd name="connsiteY2" fmla="*/ 0 h 1206230"/>
              <a:gd name="connsiteX3" fmla="*/ 321013 w 2003898"/>
              <a:gd name="connsiteY3" fmla="*/ 894944 h 1206230"/>
              <a:gd name="connsiteX4" fmla="*/ 0 w 2003898"/>
              <a:gd name="connsiteY4" fmla="*/ 1206230 h 120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898" h="1206230">
                <a:moveTo>
                  <a:pt x="0" y="1206230"/>
                </a:moveTo>
                <a:lnTo>
                  <a:pt x="1721796" y="291830"/>
                </a:lnTo>
                <a:lnTo>
                  <a:pt x="2003898" y="0"/>
                </a:lnTo>
                <a:lnTo>
                  <a:pt x="321013" y="894944"/>
                </a:lnTo>
                <a:lnTo>
                  <a:pt x="0" y="120623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454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Berry curvature components of Kramer’s pairs: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Integrated Berry curvature over BZ is zero.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Circular phonon changes amplitudes of the curvature peaks at valley tops independent of time, since          is a constant.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D5788A-7F0F-41EF-A3FA-93E711D72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1481" y="1802700"/>
          <a:ext cx="626903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D5788A-7F0F-41EF-A3FA-93E711D72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481" y="1802700"/>
                        <a:ext cx="626903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F8D6060-1C00-4491-8EC3-39D3AAE555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590" y="3107779"/>
          <a:ext cx="38433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5" imgW="2133360" imgH="444240" progId="Equation.DSMT4">
                  <p:embed/>
                </p:oleObj>
              </mc:Choice>
              <mc:Fallback>
                <p:oleObj name="Equation" r:id="rId5" imgW="2133360" imgH="444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590" y="3107779"/>
                        <a:ext cx="38433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FCFAAF-B06C-4E14-952D-2E2C96FFC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812" y="3107779"/>
          <a:ext cx="33861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7" imgW="1879560" imgH="444240" progId="Equation.DSMT4">
                  <p:embed/>
                </p:oleObj>
              </mc:Choice>
              <mc:Fallback>
                <p:oleObj name="Equation" r:id="rId7" imgW="1879560" imgH="444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2FCFAAF-B06C-4E14-952D-2E2C96FFC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812" y="3107779"/>
                        <a:ext cx="33861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C7C9E3-DDC8-494C-923F-6FD6B8A3D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6843" y="4298557"/>
          <a:ext cx="17383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9" imgW="965160" imgH="368280" progId="Equation.DSMT4">
                  <p:embed/>
                </p:oleObj>
              </mc:Choice>
              <mc:Fallback>
                <p:oleObj name="Equation" r:id="rId9" imgW="965160" imgH="3682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C7C9E3-DDC8-494C-923F-6FD6B8A3D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843" y="4298557"/>
                        <a:ext cx="17383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D12D55D-BE0D-4D69-BC0F-36DA3D1E18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9743" y="6109618"/>
          <a:ext cx="10525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11" imgW="583920" imgH="279360" progId="Equation.DSMT4">
                  <p:embed/>
                </p:oleObj>
              </mc:Choice>
              <mc:Fallback>
                <p:oleObj name="Equation" r:id="rId11" imgW="58392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D12D55D-BE0D-4D69-BC0F-36DA3D1E18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743" y="6109618"/>
                        <a:ext cx="10525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be 8">
            <a:extLst>
              <a:ext uri="{FF2B5EF4-FFF2-40B4-BE49-F238E27FC236}">
                <a16:creationId xmlns:a16="http://schemas.microsoft.com/office/drawing/2014/main" id="{4F7E7EF9-D443-4304-A0A6-9001D5C3F39F}"/>
              </a:ext>
            </a:extLst>
          </p:cNvPr>
          <p:cNvSpPr/>
          <p:nvPr/>
        </p:nvSpPr>
        <p:spPr>
          <a:xfrm>
            <a:off x="9843210" y="1208609"/>
            <a:ext cx="1999450" cy="1216152"/>
          </a:xfrm>
          <a:prstGeom prst="cube">
            <a:avLst>
              <a:gd name="adj" fmla="val 24310"/>
            </a:avLst>
          </a:prstGeom>
          <a:solidFill>
            <a:schemeClr val="accent1">
              <a:alpha val="75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5DE335-C8A1-4753-8F42-DCF4A0E34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1655" y="2330514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55" y="2330514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0A6F70-FFE9-4B78-9C7E-261CACD2D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4224" y="117966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0A6F70-FFE9-4B78-9C7E-261CACD2D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24" y="1179669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6FD48A-519E-4FE2-BB81-9DA2AF428F99}"/>
              </a:ext>
            </a:extLst>
          </p:cNvPr>
          <p:cNvCxnSpPr>
            <a:cxnSpLocks/>
          </p:cNvCxnSpPr>
          <p:nvPr/>
        </p:nvCxnSpPr>
        <p:spPr>
          <a:xfrm>
            <a:off x="9829565" y="2424761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E879FE-BDE7-4C01-A6C3-FF8DC85F1481}"/>
              </a:ext>
            </a:extLst>
          </p:cNvPr>
          <p:cNvCxnSpPr>
            <a:cxnSpLocks/>
          </p:cNvCxnSpPr>
          <p:nvPr/>
        </p:nvCxnSpPr>
        <p:spPr>
          <a:xfrm flipV="1">
            <a:off x="9837954" y="1490691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11B264-CA9A-4749-A294-472D39D7F9FB}"/>
              </a:ext>
            </a:extLst>
          </p:cNvPr>
          <p:cNvCxnSpPr>
            <a:cxnSpLocks/>
          </p:cNvCxnSpPr>
          <p:nvPr/>
        </p:nvCxnSpPr>
        <p:spPr>
          <a:xfrm flipV="1">
            <a:off x="9829565" y="2107504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5D928A-9F4D-4372-9CB2-47B5AE84EDF0}"/>
              </a:ext>
            </a:extLst>
          </p:cNvPr>
          <p:cNvCxnSpPr>
            <a:cxnSpLocks/>
          </p:cNvCxnSpPr>
          <p:nvPr/>
        </p:nvCxnSpPr>
        <p:spPr>
          <a:xfrm>
            <a:off x="10143385" y="1198436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0F186D-DFFE-4FA8-B3A9-07C337E83947}"/>
              </a:ext>
            </a:extLst>
          </p:cNvPr>
          <p:cNvCxnSpPr>
            <a:cxnSpLocks/>
          </p:cNvCxnSpPr>
          <p:nvPr/>
        </p:nvCxnSpPr>
        <p:spPr>
          <a:xfrm flipH="1">
            <a:off x="10143384" y="2107504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C93B35A-0FE4-4ABC-975B-75E317DC87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98" y="1788042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C93B35A-0FE4-4ABC-975B-75E317DC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98" y="1788042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5381BC-DE55-4857-8B0C-54C9427A0FAF}"/>
              </a:ext>
            </a:extLst>
          </p:cNvPr>
          <p:cNvCxnSpPr>
            <a:cxnSpLocks/>
          </p:cNvCxnSpPr>
          <p:nvPr/>
        </p:nvCxnSpPr>
        <p:spPr>
          <a:xfrm flipV="1">
            <a:off x="9856126" y="1498060"/>
            <a:ext cx="1700334" cy="909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39CF89-EBFA-4D1A-9BF3-ED5136E1729F}"/>
              </a:ext>
            </a:extLst>
          </p:cNvPr>
          <p:cNvCxnSpPr/>
          <p:nvPr/>
        </p:nvCxnSpPr>
        <p:spPr>
          <a:xfrm flipH="1" flipV="1">
            <a:off x="10291864" y="1653702"/>
            <a:ext cx="389106" cy="23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39EA005-C32F-4C6B-82B4-1EBC91E7D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2960" y="1393131"/>
          <a:ext cx="2984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19" imgW="164880" imgH="203040" progId="Equation.DSMT4">
                  <p:embed/>
                </p:oleObj>
              </mc:Choice>
              <mc:Fallback>
                <p:oleObj name="Equation" r:id="rId19" imgW="16488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39EA005-C32F-4C6B-82B4-1EBC91E7D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2960" y="1393131"/>
                        <a:ext cx="2984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65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5DE96-21D1-4216-A51E-11ECF55B187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3D Berry Curvature for Dynamic Problems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6E0BBF-888F-4F06-93C0-42B74C7B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4543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Berry curvature components of Kramer’s pairs: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Integrated Berry curvature over BZ is NOT zero. But we need: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D5788A-7F0F-41EF-A3FA-93E711D72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6875" y="1803400"/>
          <a:ext cx="6315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3" imgW="3504960" imgH="507960" progId="Equation.DSMT4">
                  <p:embed/>
                </p:oleObj>
              </mc:Choice>
              <mc:Fallback>
                <p:oleObj name="Equation" r:id="rId3" imgW="350496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D5788A-7F0F-41EF-A3FA-93E711D72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1803400"/>
                        <a:ext cx="6315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F8D6060-1C00-4491-8EC3-39D3AAE555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2682875"/>
          <a:ext cx="5380037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5" imgW="2984400" imgH="914400" progId="Equation.DSMT4">
                  <p:embed/>
                </p:oleObj>
              </mc:Choice>
              <mc:Fallback>
                <p:oleObj name="Equation" r:id="rId5" imgW="2984400" imgH="914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F8D6060-1C00-4491-8EC3-39D3AAE55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682875"/>
                        <a:ext cx="5380037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C7C9E3-DDC8-494C-923F-6FD6B8A3D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2713" y="4298950"/>
          <a:ext cx="1806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7" imgW="1002960" imgH="368280" progId="Equation.DSMT4">
                  <p:embed/>
                </p:oleObj>
              </mc:Choice>
              <mc:Fallback>
                <p:oleObj name="Equation" r:id="rId7" imgW="1002960" imgH="3682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C7C9E3-DDC8-494C-923F-6FD6B8A3D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4298950"/>
                        <a:ext cx="18065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16AB91-A7BA-4619-83C3-F78FB865A1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2682875"/>
          <a:ext cx="5148262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9" imgW="2857320" imgH="914400" progId="Equation.DSMT4">
                  <p:embed/>
                </p:oleObj>
              </mc:Choice>
              <mc:Fallback>
                <p:oleObj name="Equation" r:id="rId9" imgW="2857320" imgH="914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16AB91-A7BA-4619-83C3-F78FB865A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682875"/>
                        <a:ext cx="5148262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7173BA-1895-426B-A30E-2EC638743B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3975" y="5807075"/>
          <a:ext cx="44608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11" imgW="2476440" imgH="457200" progId="Equation.DSMT4">
                  <p:embed/>
                </p:oleObj>
              </mc:Choice>
              <mc:Fallback>
                <p:oleObj name="Equation" r:id="rId11" imgW="247644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D7173BA-1895-426B-A30E-2EC638743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807075"/>
                        <a:ext cx="44608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FDC7CB-0AA2-486B-95E5-5A5AECCE400D}"/>
              </a:ext>
            </a:extLst>
          </p:cNvPr>
          <p:cNvSpPr/>
          <p:nvPr/>
        </p:nvSpPr>
        <p:spPr>
          <a:xfrm>
            <a:off x="9834664" y="1206230"/>
            <a:ext cx="2003898" cy="1206230"/>
          </a:xfrm>
          <a:custGeom>
            <a:avLst/>
            <a:gdLst>
              <a:gd name="connsiteX0" fmla="*/ 0 w 2013625"/>
              <a:gd name="connsiteY0" fmla="*/ 1206230 h 1206230"/>
              <a:gd name="connsiteX1" fmla="*/ 1712068 w 2013625"/>
              <a:gd name="connsiteY1" fmla="*/ 291830 h 1206230"/>
              <a:gd name="connsiteX2" fmla="*/ 2013625 w 2013625"/>
              <a:gd name="connsiteY2" fmla="*/ 0 h 1206230"/>
              <a:gd name="connsiteX3" fmla="*/ 311285 w 2013625"/>
              <a:gd name="connsiteY3" fmla="*/ 914400 h 1206230"/>
              <a:gd name="connsiteX4" fmla="*/ 0 w 2013625"/>
              <a:gd name="connsiteY4" fmla="*/ 1206230 h 1206230"/>
              <a:gd name="connsiteX0" fmla="*/ 0 w 2013625"/>
              <a:gd name="connsiteY0" fmla="*/ 1206230 h 1206230"/>
              <a:gd name="connsiteX1" fmla="*/ 1721796 w 2013625"/>
              <a:gd name="connsiteY1" fmla="*/ 291830 h 1206230"/>
              <a:gd name="connsiteX2" fmla="*/ 2013625 w 2013625"/>
              <a:gd name="connsiteY2" fmla="*/ 0 h 1206230"/>
              <a:gd name="connsiteX3" fmla="*/ 311285 w 2013625"/>
              <a:gd name="connsiteY3" fmla="*/ 914400 h 1206230"/>
              <a:gd name="connsiteX4" fmla="*/ 0 w 2013625"/>
              <a:gd name="connsiteY4" fmla="*/ 1206230 h 1206230"/>
              <a:gd name="connsiteX0" fmla="*/ 0 w 2013625"/>
              <a:gd name="connsiteY0" fmla="*/ 1206230 h 1206230"/>
              <a:gd name="connsiteX1" fmla="*/ 1721796 w 2013625"/>
              <a:gd name="connsiteY1" fmla="*/ 291830 h 1206230"/>
              <a:gd name="connsiteX2" fmla="*/ 2013625 w 2013625"/>
              <a:gd name="connsiteY2" fmla="*/ 0 h 1206230"/>
              <a:gd name="connsiteX3" fmla="*/ 321013 w 2013625"/>
              <a:gd name="connsiteY3" fmla="*/ 894944 h 1206230"/>
              <a:gd name="connsiteX4" fmla="*/ 0 w 2013625"/>
              <a:gd name="connsiteY4" fmla="*/ 1206230 h 1206230"/>
              <a:gd name="connsiteX0" fmla="*/ 0 w 2013625"/>
              <a:gd name="connsiteY0" fmla="*/ 1186775 h 1186775"/>
              <a:gd name="connsiteX1" fmla="*/ 1721796 w 2013625"/>
              <a:gd name="connsiteY1" fmla="*/ 272375 h 1186775"/>
              <a:gd name="connsiteX2" fmla="*/ 2013625 w 2013625"/>
              <a:gd name="connsiteY2" fmla="*/ 0 h 1186775"/>
              <a:gd name="connsiteX3" fmla="*/ 321013 w 2013625"/>
              <a:gd name="connsiteY3" fmla="*/ 875489 h 1186775"/>
              <a:gd name="connsiteX4" fmla="*/ 0 w 2013625"/>
              <a:gd name="connsiteY4" fmla="*/ 1186775 h 1186775"/>
              <a:gd name="connsiteX0" fmla="*/ 0 w 2003898"/>
              <a:gd name="connsiteY0" fmla="*/ 1206230 h 1206230"/>
              <a:gd name="connsiteX1" fmla="*/ 1721796 w 2003898"/>
              <a:gd name="connsiteY1" fmla="*/ 291830 h 1206230"/>
              <a:gd name="connsiteX2" fmla="*/ 2003898 w 2003898"/>
              <a:gd name="connsiteY2" fmla="*/ 0 h 1206230"/>
              <a:gd name="connsiteX3" fmla="*/ 321013 w 2003898"/>
              <a:gd name="connsiteY3" fmla="*/ 894944 h 1206230"/>
              <a:gd name="connsiteX4" fmla="*/ 0 w 2003898"/>
              <a:gd name="connsiteY4" fmla="*/ 1206230 h 120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898" h="1206230">
                <a:moveTo>
                  <a:pt x="0" y="1206230"/>
                </a:moveTo>
                <a:lnTo>
                  <a:pt x="1721796" y="291830"/>
                </a:lnTo>
                <a:lnTo>
                  <a:pt x="2003898" y="0"/>
                </a:lnTo>
                <a:lnTo>
                  <a:pt x="321013" y="894944"/>
                </a:lnTo>
                <a:lnTo>
                  <a:pt x="0" y="120623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FCD33F0D-54E9-40C2-9506-3E5978D7E2A9}"/>
              </a:ext>
            </a:extLst>
          </p:cNvPr>
          <p:cNvSpPr/>
          <p:nvPr/>
        </p:nvSpPr>
        <p:spPr>
          <a:xfrm>
            <a:off x="9843210" y="1208609"/>
            <a:ext cx="1999450" cy="1216152"/>
          </a:xfrm>
          <a:prstGeom prst="cube">
            <a:avLst>
              <a:gd name="adj" fmla="val 24310"/>
            </a:avLst>
          </a:prstGeom>
          <a:solidFill>
            <a:schemeClr val="accent1">
              <a:alpha val="75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29D474C-DAE9-40E4-9FA9-CF7E79063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1655" y="2330514"/>
          <a:ext cx="279745" cy="3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5DE335-C8A1-4753-8F42-DCF4A0E34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55" y="2330514"/>
                        <a:ext cx="279745" cy="3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1E3D6A1-B599-4CFA-A047-7DB87764C9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4224" y="1179669"/>
          <a:ext cx="214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0A6F70-FFE9-4B78-9C7E-261CACD2D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224" y="1179669"/>
                        <a:ext cx="2143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38EF33F-ECB4-49DC-A518-6E0C93A45A1A}"/>
              </a:ext>
            </a:extLst>
          </p:cNvPr>
          <p:cNvCxnSpPr>
            <a:cxnSpLocks/>
          </p:cNvCxnSpPr>
          <p:nvPr/>
        </p:nvCxnSpPr>
        <p:spPr>
          <a:xfrm>
            <a:off x="9829565" y="2424761"/>
            <a:ext cx="16920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2C3302-5286-4630-BB1A-2D6AFEBEDBB2}"/>
              </a:ext>
            </a:extLst>
          </p:cNvPr>
          <p:cNvCxnSpPr>
            <a:cxnSpLocks/>
          </p:cNvCxnSpPr>
          <p:nvPr/>
        </p:nvCxnSpPr>
        <p:spPr>
          <a:xfrm flipV="1">
            <a:off x="9837954" y="1490691"/>
            <a:ext cx="0" cy="934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33EF76-151E-4F3F-ABFF-CF27B3E9664F}"/>
              </a:ext>
            </a:extLst>
          </p:cNvPr>
          <p:cNvCxnSpPr>
            <a:cxnSpLocks/>
          </p:cNvCxnSpPr>
          <p:nvPr/>
        </p:nvCxnSpPr>
        <p:spPr>
          <a:xfrm flipV="1">
            <a:off x="9829565" y="2107504"/>
            <a:ext cx="305430" cy="31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C04692-CE02-4184-855C-DC4D680525E0}"/>
              </a:ext>
            </a:extLst>
          </p:cNvPr>
          <p:cNvCxnSpPr>
            <a:cxnSpLocks/>
          </p:cNvCxnSpPr>
          <p:nvPr/>
        </p:nvCxnSpPr>
        <p:spPr>
          <a:xfrm>
            <a:off x="10143385" y="1198436"/>
            <a:ext cx="0" cy="915412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E2D160-A477-416B-BAAF-F622F59330EF}"/>
              </a:ext>
            </a:extLst>
          </p:cNvPr>
          <p:cNvCxnSpPr>
            <a:cxnSpLocks/>
          </p:cNvCxnSpPr>
          <p:nvPr/>
        </p:nvCxnSpPr>
        <p:spPr>
          <a:xfrm flipH="1">
            <a:off x="10143384" y="2107504"/>
            <a:ext cx="1699276" cy="0"/>
          </a:xfrm>
          <a:prstGeom prst="line">
            <a:avLst/>
          </a:prstGeom>
          <a:ln w="19050">
            <a:solidFill>
              <a:srgbClr val="4171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D9166F8-CAC4-4EAC-8AB7-FB20D429C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98" y="1788042"/>
          <a:ext cx="300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C93B35A-0FE4-4ABC-975B-75E317DC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98" y="1788042"/>
                        <a:ext cx="3000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FAC566-ABB9-4289-A42B-6FC20178B02F}"/>
              </a:ext>
            </a:extLst>
          </p:cNvPr>
          <p:cNvCxnSpPr>
            <a:cxnSpLocks/>
          </p:cNvCxnSpPr>
          <p:nvPr/>
        </p:nvCxnSpPr>
        <p:spPr>
          <a:xfrm flipV="1">
            <a:off x="9856126" y="1498060"/>
            <a:ext cx="1700334" cy="909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2951CD-A220-4FCE-A41C-AD2CC313EB5A}"/>
              </a:ext>
            </a:extLst>
          </p:cNvPr>
          <p:cNvCxnSpPr/>
          <p:nvPr/>
        </p:nvCxnSpPr>
        <p:spPr>
          <a:xfrm flipH="1" flipV="1">
            <a:off x="10291864" y="1653702"/>
            <a:ext cx="389106" cy="23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DE0EA9F-2BA7-4914-83E5-5C5185DFE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2960" y="1393131"/>
          <a:ext cx="2984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19" imgW="164880" imgH="203040" progId="Equation.DSMT4">
                  <p:embed/>
                </p:oleObj>
              </mc:Choice>
              <mc:Fallback>
                <p:oleObj name="Equation" r:id="rId19" imgW="16488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39EA005-C32F-4C6B-82B4-1EBC91E7D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2960" y="1393131"/>
                        <a:ext cx="2984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11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altLang="ko-KR" dirty="0"/>
              <a:t>THANK YOU..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832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9CF0-8176-4847-B95F-7C98DF11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45440"/>
          </a:xfrm>
        </p:spPr>
        <p:txBody>
          <a:bodyPr wrap="square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Mainly the focus has been placed on the </a:t>
            </a:r>
            <a:r>
              <a:rPr lang="en-US" dirty="0">
                <a:solidFill>
                  <a:srgbClr val="FF0000"/>
                </a:solidFill>
              </a:rPr>
              <a:t>spin magnetization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3 main studied mechanisms for electrical control of spin</a:t>
            </a:r>
          </a:p>
          <a:p>
            <a:pPr marL="0" indent="0">
              <a:buNone/>
            </a:pPr>
            <a:r>
              <a:rPr lang="en-US" dirty="0"/>
              <a:t>magnetization: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>
                <a:sym typeface="Wingdings" panose="05000000000000000000" pitchFamily="2" charset="2"/>
              </a:rPr>
              <a:t>Inverse Faraday Effect:</a:t>
            </a:r>
            <a:r>
              <a:rPr lang="en-US" dirty="0">
                <a:sym typeface="Wingdings" panose="05000000000000000000" pitchFamily="2" charset="2"/>
              </a:rPr>
              <a:t> Circularly polarized light  Effective magnetic moment (usually spin) [1-4].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Rashba-Edelstein Effect:</a:t>
            </a:r>
            <a:r>
              <a:rPr lang="en-US" dirty="0"/>
              <a:t> Charge current </a:t>
            </a:r>
            <a:r>
              <a:rPr lang="en-US" dirty="0">
                <a:sym typeface="Wingdings" panose="05000000000000000000" pitchFamily="2" charset="2"/>
              </a:rPr>
              <a:t> Spin polarization [5].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>
                <a:sym typeface="Wingdings" panose="05000000000000000000" pitchFamily="2" charset="2"/>
              </a:rPr>
              <a:t>Spin-Transfer-Torque: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/>
              <a:t>Spin current </a:t>
            </a:r>
            <a:r>
              <a:rPr lang="en-US" dirty="0">
                <a:sym typeface="Wingdings" panose="05000000000000000000" pitchFamily="2" charset="2"/>
              </a:rPr>
              <a:t> Spin-wave polarization [6].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FF4AD4-4737-47EC-B8EF-A145CB43C14F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Electrical (All-Optical) Control of Magnetization</a:t>
            </a:r>
          </a:p>
        </p:txBody>
      </p:sp>
    </p:spTree>
    <p:extLst>
      <p:ext uri="{BB962C8B-B14F-4D97-AF65-F5344CB8AC3E}">
        <p14:creationId xmlns:p14="http://schemas.microsoft.com/office/powerpoint/2010/main" val="2694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11212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dirty="0"/>
              <a:t>Recently, people are interested in the generation of </a:t>
            </a:r>
            <a:r>
              <a:rPr lang="en-US" altLang="ko-KR" dirty="0">
                <a:solidFill>
                  <a:srgbClr val="FF0000"/>
                </a:solidFill>
              </a:rPr>
              <a:t>orbital polarization </a:t>
            </a:r>
            <a:r>
              <a:rPr lang="en-US" altLang="ko-KR" dirty="0"/>
              <a:t>together with spin polarization by Rashba-Edelstein effect. </a:t>
            </a:r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67E51-9F8D-4681-8793-1BB65B4E2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42"/>
          <a:stretch/>
        </p:blipFill>
        <p:spPr>
          <a:xfrm>
            <a:off x="2390706" y="2228626"/>
            <a:ext cx="7410587" cy="12747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46072-1FC6-477C-9BE2-D3AFB0BA1158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Orbital Magnetization in Rashba-Edelstein Effect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11C92E-B4E6-429B-A1E2-6AD19B64EDC2}"/>
              </a:ext>
            </a:extLst>
          </p:cNvPr>
          <p:cNvGrpSpPr/>
          <p:nvPr/>
        </p:nvGrpSpPr>
        <p:grpSpPr>
          <a:xfrm>
            <a:off x="247124" y="3645984"/>
            <a:ext cx="11697750" cy="3033058"/>
            <a:chOff x="97171" y="3606395"/>
            <a:chExt cx="11697750" cy="3033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AF582D-58B7-4567-ACD6-01C6E75C6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7798"/>
            <a:stretch/>
          </p:blipFill>
          <p:spPr>
            <a:xfrm>
              <a:off x="97171" y="3606395"/>
              <a:ext cx="9296400" cy="30330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77E974-BED5-4B82-BCAD-977F76C21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376" r="74169"/>
            <a:stretch/>
          </p:blipFill>
          <p:spPr>
            <a:xfrm>
              <a:off x="9393571" y="4162866"/>
              <a:ext cx="2401350" cy="24765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F22DBC-4CD3-49E9-9186-9121C300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542" t="44783" r="21725" b="45055"/>
            <a:stretch/>
          </p:blipFill>
          <p:spPr>
            <a:xfrm>
              <a:off x="10279596" y="3709242"/>
              <a:ext cx="1506936" cy="40329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3A33F4-06CE-47BA-8AA9-0898E93B1876}"/>
                </a:ext>
              </a:extLst>
            </p:cNvPr>
            <p:cNvSpPr/>
            <p:nvPr/>
          </p:nvSpPr>
          <p:spPr>
            <a:xfrm>
              <a:off x="5201174" y="6199464"/>
              <a:ext cx="2097248" cy="4399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45E366-489C-4562-B75C-40CA23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24" r="94548" b="42023"/>
            <a:stretch/>
          </p:blipFill>
          <p:spPr>
            <a:xfrm>
              <a:off x="9593512" y="3661624"/>
              <a:ext cx="506836" cy="369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83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9CF0-8176-4847-B95F-7C98DF11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47"/>
            <a:ext cx="12192000" cy="57506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Here, we think of </a:t>
            </a:r>
            <a:r>
              <a:rPr lang="en-US" dirty="0">
                <a:solidFill>
                  <a:srgbClr val="FF0000"/>
                </a:solidFill>
              </a:rPr>
              <a:t>orbital magnetic moment </a:t>
            </a:r>
            <a:r>
              <a:rPr lang="en-US" dirty="0"/>
              <a:t>induced by the Inverse      Faraday Effect.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Or the </a:t>
            </a:r>
            <a:r>
              <a:rPr lang="en-US" dirty="0">
                <a:solidFill>
                  <a:srgbClr val="FF0000"/>
                </a:solidFill>
              </a:rPr>
              <a:t>Berry curvature responses </a:t>
            </a:r>
            <a:r>
              <a:rPr lang="en-US" dirty="0"/>
              <a:t>to the external circular driver.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We prefer a semiconductor TR symmetric system, such as MoS</a:t>
            </a:r>
            <a:r>
              <a:rPr lang="en-US" baseline="-25000" dirty="0"/>
              <a:t>2</a:t>
            </a:r>
            <a:r>
              <a:rPr lang="en-US" dirty="0"/>
              <a:t>, since   the orbital magnetization (Berry curvature) is expected to be more       responsive to the external circular driver than the spin magnetization.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For valley materials, we can find net </a:t>
            </a:r>
            <a:r>
              <a:rPr lang="en-US" altLang="ko-KR" dirty="0">
                <a:solidFill>
                  <a:srgbClr val="FF0000"/>
                </a:solidFill>
              </a:rPr>
              <a:t>orbital magnetization </a:t>
            </a:r>
            <a:r>
              <a:rPr lang="en-US" altLang="ko-KR" dirty="0"/>
              <a:t>or </a:t>
            </a:r>
            <a:r>
              <a:rPr lang="en-US" altLang="ko-KR" dirty="0">
                <a:solidFill>
                  <a:srgbClr val="FF0000"/>
                </a:solidFill>
              </a:rPr>
              <a:t>net valley magnetization</a:t>
            </a:r>
            <a:r>
              <a:rPr lang="en-US" altLang="ko-KR" dirty="0"/>
              <a:t> as a result of </a:t>
            </a:r>
            <a:r>
              <a:rPr lang="en-US" altLang="ko-KR" b="1" u="sng" dirty="0"/>
              <a:t>circularly polarized phonon</a:t>
            </a:r>
            <a:r>
              <a:rPr lang="en-US" altLang="ko-KR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ko-KR" dirty="0"/>
              <a:t>How can we measure this? What kind of quantity can be observed?</a:t>
            </a:r>
            <a:endParaRPr lang="ko-KR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204C5D-CD86-4482-A38A-B457086F9647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Orbital Magnetization in Inverse Faraday Effect</a:t>
            </a:r>
          </a:p>
        </p:txBody>
      </p:sp>
    </p:spTree>
    <p:extLst>
      <p:ext uri="{BB962C8B-B14F-4D97-AF65-F5344CB8AC3E}">
        <p14:creationId xmlns:p14="http://schemas.microsoft.com/office/powerpoint/2010/main" val="16661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D6DA14-D28C-40B7-BC58-6563674F37A2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Orbital Magnetization vs. Berry Curvature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FE0FE-EEC5-46BE-8FA1-6D06BBCF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6" y="1339943"/>
            <a:ext cx="5170598" cy="7703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BAE88E6-5FE1-44DA-99BD-7D9F3B8C4262}"/>
              </a:ext>
            </a:extLst>
          </p:cNvPr>
          <p:cNvSpPr txBox="1"/>
          <p:nvPr/>
        </p:nvSpPr>
        <p:spPr>
          <a:xfrm>
            <a:off x="5788403" y="1391172"/>
            <a:ext cx="61659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ym typeface="Wingdings" panose="05000000000000000000" pitchFamily="2" charset="2"/>
              </a:rPr>
              <a:t>Net orbital magnetization is proportional to integrated Berry curvature.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If time-reversal symmetry is preserved </a:t>
            </a:r>
            <a:r>
              <a:rPr lang="en-US" altLang="ko-KR" sz="2000" dirty="0">
                <a:sym typeface="Wingdings" panose="05000000000000000000" pitchFamily="2" charset="2"/>
              </a:rPr>
              <a:t> Integrated Berry curvature should be zero.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These are static quantities. </a:t>
            </a:r>
            <a:r>
              <a:rPr lang="en-US" altLang="ko-KR" sz="2000" u="sng" dirty="0"/>
              <a:t>Can we show effective emergence of Berry curvature in dynamical situation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rgbClr val="FF0000"/>
                </a:solidFill>
              </a:rPr>
              <a:t>YES.</a:t>
            </a:r>
            <a:r>
              <a:rPr lang="en-US" altLang="ko-KR" sz="2000" dirty="0"/>
              <a:t> In time-average sense, we can show the time-averaged Hall conductivity.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2000" dirty="0"/>
              <a:t>(time-averaged Hall current)/(static E-field bias) </a:t>
            </a:r>
            <a:r>
              <a:rPr lang="en-US" altLang="ko-KR" sz="2000" dirty="0">
                <a:sym typeface="Wingdings" panose="05000000000000000000" pitchFamily="2" charset="2"/>
              </a:rPr>
              <a:t> </a:t>
            </a:r>
            <a:r>
              <a:rPr lang="en-US" altLang="ko-KR" sz="2000" dirty="0">
                <a:solidFill>
                  <a:srgbClr val="FF0000"/>
                </a:solidFill>
                <a:sym typeface="Wingdings" panose="05000000000000000000" pitchFamily="2" charset="2"/>
              </a:rPr>
              <a:t>“time-averaged sense” Berry curvature</a:t>
            </a:r>
            <a:r>
              <a:rPr lang="en-US" altLang="ko-KR" sz="2000" dirty="0">
                <a:sym typeface="Wingdings" panose="05000000000000000000" pitchFamily="2" charset="2"/>
              </a:rPr>
              <a:t>. </a:t>
            </a:r>
            <a:endParaRPr lang="en-US" altLang="ko-KR" sz="2000" u="sng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52167E-21B7-4996-B602-90172372F29C}"/>
              </a:ext>
            </a:extLst>
          </p:cNvPr>
          <p:cNvGrpSpPr/>
          <p:nvPr/>
        </p:nvGrpSpPr>
        <p:grpSpPr>
          <a:xfrm>
            <a:off x="1499173" y="6227987"/>
            <a:ext cx="2483141" cy="359887"/>
            <a:chOff x="332757" y="2771724"/>
            <a:chExt cx="2483141" cy="3598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B2327B-ED32-4D04-A208-A73D4FD8E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396" y="2815123"/>
              <a:ext cx="2320642" cy="28460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CD0ECD-580D-494C-93D4-0AA3A0036EAB}"/>
                </a:ext>
              </a:extLst>
            </p:cNvPr>
            <p:cNvSpPr/>
            <p:nvPr/>
          </p:nvSpPr>
          <p:spPr>
            <a:xfrm>
              <a:off x="332757" y="2771724"/>
              <a:ext cx="2483141" cy="359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그림 4">
            <a:extLst>
              <a:ext uri="{FF2B5EF4-FFF2-40B4-BE49-F238E27FC236}">
                <a16:creationId xmlns:a16="http://schemas.microsoft.com/office/drawing/2014/main" id="{517309C1-298E-4B79-B348-C9DE5F384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07" y="3060723"/>
            <a:ext cx="4194874" cy="2978206"/>
          </a:xfrm>
          <a:prstGeom prst="rect">
            <a:avLst/>
          </a:prstGeom>
        </p:spPr>
      </p:pic>
      <p:pic>
        <p:nvPicPr>
          <p:cNvPr id="30" name="그림 3">
            <a:extLst>
              <a:ext uri="{FF2B5EF4-FFF2-40B4-BE49-F238E27FC236}">
                <a16:creationId xmlns:a16="http://schemas.microsoft.com/office/drawing/2014/main" id="{76A31456-8C95-46F4-9428-C35D7740FE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141"/>
          <a:stretch/>
        </p:blipFill>
        <p:spPr>
          <a:xfrm>
            <a:off x="979633" y="2342908"/>
            <a:ext cx="3522223" cy="6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94A939-E9E5-40ED-83B0-38125B72294A}"/>
              </a:ext>
            </a:extLst>
          </p:cNvPr>
          <p:cNvSpPr/>
          <p:nvPr/>
        </p:nvSpPr>
        <p:spPr>
          <a:xfrm>
            <a:off x="5943598" y="1854903"/>
            <a:ext cx="3175234" cy="2461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D6DA14-D28C-40B7-BC58-6563674F37A2}"/>
              </a:ext>
            </a:extLst>
          </p:cNvPr>
          <p:cNvSpPr txBox="1">
            <a:spLocks/>
          </p:cNvSpPr>
          <p:nvPr/>
        </p:nvSpPr>
        <p:spPr>
          <a:xfrm>
            <a:off x="0" y="5213"/>
            <a:ext cx="12192000" cy="99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Time-Dependent Calculation of Berry Curvature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6CA33-0F62-4F67-A75A-302229634A6F}"/>
              </a:ext>
            </a:extLst>
          </p:cNvPr>
          <p:cNvSpPr/>
          <p:nvPr/>
        </p:nvSpPr>
        <p:spPr>
          <a:xfrm>
            <a:off x="3503801" y="2284370"/>
            <a:ext cx="4882393" cy="160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5D63D86-93CB-448F-B6AD-2498F1F9871C}"/>
              </a:ext>
            </a:extLst>
          </p:cNvPr>
          <p:cNvSpPr/>
          <p:nvPr/>
        </p:nvSpPr>
        <p:spPr>
          <a:xfrm>
            <a:off x="4236439" y="2913545"/>
            <a:ext cx="3414319" cy="3439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ABE0E-1316-4174-A939-8A219C939F5F}"/>
              </a:ext>
            </a:extLst>
          </p:cNvPr>
          <p:cNvSpPr/>
          <p:nvPr/>
        </p:nvSpPr>
        <p:spPr>
          <a:xfrm>
            <a:off x="8892727" y="2873369"/>
            <a:ext cx="452210" cy="4242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C22AF17-3BFC-4D9C-A001-7AC5FB11F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411860"/>
              </p:ext>
            </p:extLst>
          </p:nvPr>
        </p:nvGraphicFramePr>
        <p:xfrm>
          <a:off x="8924363" y="2881524"/>
          <a:ext cx="3889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119" name="Object 118">
                        <a:extLst>
                          <a:ext uri="{FF2B5EF4-FFF2-40B4-BE49-F238E27FC236}">
                            <a16:creationId xmlns:a16="http://schemas.microsoft.com/office/drawing/2014/main" id="{49AA491B-3E10-4214-B3A5-A813A54AE9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4363" y="2881524"/>
                        <a:ext cx="38893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973048F-02A4-4AA6-8D18-44F605D49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9917"/>
              </p:ext>
            </p:extLst>
          </p:nvPr>
        </p:nvGraphicFramePr>
        <p:xfrm>
          <a:off x="515938" y="5289550"/>
          <a:ext cx="111585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5422680" imgH="304560" progId="Equation.DSMT4">
                  <p:embed/>
                </p:oleObj>
              </mc:Choice>
              <mc:Fallback>
                <p:oleObj name="Equation" r:id="rId5" imgW="5422680" imgH="304560" progId="Equation.DSMT4">
                  <p:embed/>
                  <p:pic>
                    <p:nvPicPr>
                      <p:cNvPr id="118" name="Object 117">
                        <a:extLst>
                          <a:ext uri="{FF2B5EF4-FFF2-40B4-BE49-F238E27FC236}">
                            <a16:creationId xmlns:a16="http://schemas.microsoft.com/office/drawing/2014/main" id="{C94FB6CB-2CF9-4F77-BD36-4843D36CD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5289550"/>
                        <a:ext cx="111585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C91EF82-550E-4BAB-818E-C1BE91A66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68206"/>
              </p:ext>
            </p:extLst>
          </p:nvPr>
        </p:nvGraphicFramePr>
        <p:xfrm>
          <a:off x="5718175" y="2600325"/>
          <a:ext cx="4762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279360" imgH="253800" progId="Equation.DSMT4">
                  <p:embed/>
                </p:oleObj>
              </mc:Choice>
              <mc:Fallback>
                <p:oleObj name="Equation" r:id="rId7" imgW="27936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973048F-02A4-4AA6-8D18-44F605D49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2600325"/>
                        <a:ext cx="4762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44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C48CAC5-7151-4C22-9332-CF34EAC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08342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Notes from Denis</a:t>
            </a:r>
            <a:endParaRPr lang="en-AU" sz="3600" b="1" u="sng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DB9A3-8979-4D1B-AC78-B41168F1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146991"/>
            <a:ext cx="10076033" cy="56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C48CAC5-7151-4C22-9332-CF34EAC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08342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Notes from Denis</a:t>
            </a:r>
            <a:endParaRPr lang="en-AU" sz="3600" b="1" u="sng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695A9-8EB4-4790-AD6B-6A118E85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1146991"/>
            <a:ext cx="10076033" cy="56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10985</TotalTime>
  <Words>843</Words>
  <Application>Microsoft Office PowerPoint</Application>
  <PresentationFormat>Widescreen</PresentationFormat>
  <Paragraphs>139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맑은 고딕</vt:lpstr>
      <vt:lpstr>Arial</vt:lpstr>
      <vt:lpstr>Calibri</vt:lpstr>
      <vt:lpstr>Helvetica</vt:lpstr>
      <vt:lpstr>Wingdings</vt:lpstr>
      <vt:lpstr>Office 테마</vt:lpstr>
      <vt:lpstr>Equation</vt:lpstr>
      <vt:lpstr>MathType 6.0 Equation</vt:lpstr>
      <vt:lpstr>Berry Curvature Involvement in the Inverse Faraday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from Denis</vt:lpstr>
      <vt:lpstr>Notes from Denis</vt:lpstr>
      <vt:lpstr>Notes from Denis</vt:lpstr>
      <vt:lpstr>Comparison: Orbital Term</vt:lpstr>
      <vt:lpstr>Comparison: Intrinsic SOC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UNIST</dc:creator>
  <cp:lastModifiedBy>(대학원생) MAHMUT SAIT OKYAY (물리학과)</cp:lastModifiedBy>
  <cp:revision>122</cp:revision>
  <cp:lastPrinted>2019-10-08T08:34:33Z</cp:lastPrinted>
  <dcterms:created xsi:type="dcterms:W3CDTF">2019-09-27T07:01:02Z</dcterms:created>
  <dcterms:modified xsi:type="dcterms:W3CDTF">2019-10-11T06:42:46Z</dcterms:modified>
</cp:coreProperties>
</file>